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0"/>
  </p:notesMasterIdLst>
  <p:sldIdLst>
    <p:sldId id="256" r:id="rId2"/>
    <p:sldId id="259" r:id="rId3"/>
    <p:sldId id="323" r:id="rId4"/>
    <p:sldId id="265" r:id="rId5"/>
    <p:sldId id="335" r:id="rId6"/>
    <p:sldId id="322" r:id="rId7"/>
    <p:sldId id="425" r:id="rId8"/>
    <p:sldId id="422" r:id="rId9"/>
    <p:sldId id="426" r:id="rId10"/>
    <p:sldId id="423" r:id="rId11"/>
    <p:sldId id="439" r:id="rId12"/>
    <p:sldId id="347" r:id="rId13"/>
    <p:sldId id="341" r:id="rId14"/>
    <p:sldId id="379" r:id="rId15"/>
    <p:sldId id="381" r:id="rId16"/>
    <p:sldId id="380" r:id="rId17"/>
    <p:sldId id="384" r:id="rId18"/>
    <p:sldId id="382" r:id="rId19"/>
    <p:sldId id="421" r:id="rId20"/>
    <p:sldId id="438" r:id="rId21"/>
    <p:sldId id="432" r:id="rId22"/>
    <p:sldId id="433" r:id="rId23"/>
    <p:sldId id="400" r:id="rId24"/>
    <p:sldId id="360" r:id="rId25"/>
    <p:sldId id="321" r:id="rId26"/>
    <p:sldId id="358" r:id="rId27"/>
    <p:sldId id="372" r:id="rId28"/>
    <p:sldId id="373" r:id="rId29"/>
    <p:sldId id="374" r:id="rId30"/>
    <p:sldId id="361" r:id="rId31"/>
    <p:sldId id="362" r:id="rId32"/>
    <p:sldId id="334" r:id="rId33"/>
    <p:sldId id="434" r:id="rId34"/>
    <p:sldId id="435" r:id="rId35"/>
    <p:sldId id="436" r:id="rId36"/>
    <p:sldId id="437" r:id="rId37"/>
    <p:sldId id="427" r:id="rId38"/>
    <p:sldId id="428" r:id="rId3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FF00"/>
    <a:srgbClr val="009900"/>
    <a:srgbClr val="003300"/>
    <a:srgbClr val="336600"/>
    <a:srgbClr val="FF00FF"/>
    <a:srgbClr val="FF00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573" autoAdjust="0"/>
  </p:normalViewPr>
  <p:slideViewPr>
    <p:cSldViewPr snapToGrid="0">
      <p:cViewPr varScale="1">
        <p:scale>
          <a:sx n="121" d="100"/>
          <a:sy n="121" d="100"/>
        </p:scale>
        <p:origin x="24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3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4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36B3FB6-1961-4716-800B-E2987E952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135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A709FC52-8051-4B5A-A3CF-8840D45A6AA7}" type="slidenum">
              <a:rPr lang="en-US" altLang="en-US" sz="1200" smtClean="0"/>
              <a:pPr/>
              <a:t>1</a:t>
            </a:fld>
            <a:endParaRPr lang="en-US" altLang="en-US" sz="1200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21206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CBA64D41-1042-43FC-BDE3-CD67E864970F}" type="slidenum">
              <a:rPr lang="en-US" altLang="en-US" sz="1200" smtClean="0"/>
              <a:pPr/>
              <a:t>2</a:t>
            </a:fld>
            <a:endParaRPr lang="en-US" altLang="en-US" sz="1200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42909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72EC17CE-9740-4A6A-B025-132B3C00FF65}" type="slidenum">
              <a:rPr lang="en-US" altLang="en-US" sz="1200" smtClean="0"/>
              <a:pPr/>
              <a:t>3</a:t>
            </a:fld>
            <a:endParaRPr lang="en-US" altLang="en-US" sz="120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8149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804808E-EC38-49D8-BAEE-E79CBA3CA904}" type="slidenum">
              <a:rPr lang="en-US" altLang="en-US" sz="1200" smtClean="0"/>
              <a:pPr/>
              <a:t>4</a:t>
            </a:fld>
            <a:endParaRPr lang="en-US" altLang="en-US" sz="1200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0479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58147211-2316-44FD-B049-63DAE9A2D7BA}" type="slidenum">
              <a:rPr lang="en-US" altLang="en-US" sz="1200" smtClean="0"/>
              <a:pPr/>
              <a:t>6</a:t>
            </a:fld>
            <a:endParaRPr lang="en-US" altLang="en-US" sz="1200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16566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98DE5A5C-5CCA-4F82-8CF6-90806E074FCA}" type="slidenum">
              <a:rPr lang="en-US" altLang="en-US" sz="1200" smtClean="0"/>
              <a:pPr/>
              <a:t>8</a:t>
            </a:fld>
            <a:endParaRPr lang="en-US" altLang="en-US" sz="120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52817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26751254-6F7B-41ED-8DDB-2903A4BBA84A}" type="slidenum">
              <a:rPr lang="en-US" altLang="en-US" sz="1200" smtClean="0"/>
              <a:pPr/>
              <a:t>10</a:t>
            </a:fld>
            <a:endParaRPr lang="en-US" altLang="en-US" sz="1200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31576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0A5AA28F-476C-4260-B640-603A45E15C23}" type="slidenum">
              <a:rPr lang="en-US" altLang="en-US" sz="1200" smtClean="0">
                <a:solidFill>
                  <a:srgbClr val="000000"/>
                </a:solidFill>
              </a:rPr>
              <a:pPr/>
              <a:t>22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90157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FADB1C6-1D26-4292-B59C-1233E19ECC99}" type="slidenum">
              <a:rPr lang="en-US" altLang="en-US" sz="1200" smtClean="0"/>
              <a:pPr/>
              <a:t>25</a:t>
            </a:fld>
            <a:endParaRPr lang="en-US" altLang="en-US" sz="1200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4099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BE99A-33C3-4D94-8996-91C1C30928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4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BC1C3-72B4-4EF8-80C7-9CF87F195C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509E3A-9BA1-4DE0-8886-87C116DC83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49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EF93CE-613F-409E-9A13-21710ABB35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4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1CE25B-83A8-4903-8F86-A9463F625F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74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CEB151-B5DA-492B-96D2-A36EC898EF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CBD27D-CF54-493A-93F8-71E169AE40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18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AC211-6C22-4064-AB66-0079A6D92B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36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617015-21A3-4225-B104-8DA1007765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6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947CC8-6732-45C4-BE37-A71BD4625F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66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D35D4E-86AB-4173-A7BF-3BCFD75E3F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9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81847"/>
            </a:gs>
            <a:gs pos="100000">
              <a:schemeClr val="accent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BD891B83-DA9E-4518-9DC9-6277A8E782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rsbweb.nih.gov/ij/docs/guide/146-10.html#toc-Section-10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sbweb.nih.gov/ij/docs/guide/146-27.html#toc-Section-27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rsbweb.nih.gov/ij/docs/guide/146-27.html#toc-Subsection-27.1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rsbweb.nih.gov/ij/docs/guide/146-10.html#sub:Composite-selection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rsbweb.nih.gov/ij/docs/guide/146-19.html#toc-Subsection-19.7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rsbweb.nih.gov/ij/docs/guide/146-11.html#sub:Overlay-Intro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homepages.inf.ed.ac.uk/rbf/HIPR2/histeq.htm#1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hyperlink" Target="http://imagej.nih.gov/ij/macros/tools/GammaCorrectionTool.tx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rsbweb.nih.gov/ij/docs/guide/146-29.html#toc-Subsection-29.9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imagej.net/Z-functions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3469" y="342899"/>
            <a:ext cx="79570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Introduction to image processing and analysis with ImageJ / Fiji. Part </a:t>
            </a:r>
            <a:r>
              <a:rPr lang="en-GB" sz="4000" dirty="0" smtClean="0">
                <a:solidFill>
                  <a:schemeClr val="bg1"/>
                </a:solidFill>
              </a:rPr>
              <a:t>2</a:t>
            </a:r>
            <a:r>
              <a:rPr lang="en-GB" sz="4000" dirty="0">
                <a:solidFill>
                  <a:schemeClr val="bg1"/>
                </a:solidFill>
              </a:rPr>
              <a:t/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/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altLang="en-US" sz="4000" dirty="0" smtClean="0">
                <a:solidFill>
                  <a:schemeClr val="bg1"/>
                </a:solidFill>
              </a:rPr>
              <a:t>ImageJ / Fiji – The basics</a:t>
            </a:r>
          </a:p>
          <a:p>
            <a:pPr algn="ctr"/>
            <a:endParaRPr lang="en-GB" sz="4000" dirty="0">
              <a:solidFill>
                <a:schemeClr val="bg1"/>
              </a:solidFill>
            </a:endParaRPr>
          </a:p>
          <a:p>
            <a:pPr algn="ctr"/>
            <a:r>
              <a:rPr lang="en-GB" sz="3200" dirty="0" smtClean="0">
                <a:solidFill>
                  <a:srgbClr val="FFC000"/>
                </a:solidFill>
              </a:rPr>
              <a:t>Dale Moulding</a:t>
            </a:r>
          </a:p>
          <a:p>
            <a:pPr algn="ctr"/>
            <a:r>
              <a:rPr lang="en-GB" sz="3200" dirty="0" smtClean="0">
                <a:solidFill>
                  <a:srgbClr val="FFC000"/>
                </a:solidFill>
              </a:rPr>
              <a:t>UCL Institute of Child Health Imaging Facility</a:t>
            </a:r>
            <a:endParaRPr lang="en-GB" sz="32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/>
          <p:cNvSpPr>
            <a:spLocks noChangeArrowheads="1"/>
          </p:cNvSpPr>
          <p:nvPr/>
        </p:nvSpPr>
        <p:spPr bwMode="auto">
          <a:xfrm>
            <a:off x="1906588" y="-38100"/>
            <a:ext cx="53292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bg1"/>
                </a:solidFill>
              </a:rPr>
              <a:t>Edit&gt;Selection Menu</a:t>
            </a:r>
          </a:p>
        </p:txBody>
      </p:sp>
      <p:pic>
        <p:nvPicPr>
          <p:cNvPr id="337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9" t="41707" r="48000" b="23541"/>
          <a:stretch>
            <a:fillRect/>
          </a:stretch>
        </p:blipFill>
        <p:spPr bwMode="auto">
          <a:xfrm>
            <a:off x="273050" y="767398"/>
            <a:ext cx="3506788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6" name="Text Box 11"/>
          <p:cNvSpPr txBox="1">
            <a:spLocks noChangeArrowheads="1"/>
          </p:cNvSpPr>
          <p:nvPr/>
        </p:nvSpPr>
        <p:spPr bwMode="auto">
          <a:xfrm>
            <a:off x="3738563" y="1508760"/>
            <a:ext cx="3333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rgbClr val="FFFF00"/>
                </a:solidFill>
              </a:rPr>
              <a:t>Transfer selection between images</a:t>
            </a:r>
          </a:p>
        </p:txBody>
      </p:sp>
      <p:sp>
        <p:nvSpPr>
          <p:cNvPr id="33798" name="Text Box 14"/>
          <p:cNvSpPr txBox="1">
            <a:spLocks noChangeArrowheads="1"/>
          </p:cNvSpPr>
          <p:nvPr/>
        </p:nvSpPr>
        <p:spPr bwMode="auto">
          <a:xfrm>
            <a:off x="3779838" y="6141720"/>
            <a:ext cx="41921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rgbClr val="FFFF00"/>
                </a:solidFill>
              </a:rPr>
              <a:t>Region Of Interest </a:t>
            </a:r>
            <a:r>
              <a:rPr lang="en-GB" altLang="en-US" sz="1600" dirty="0" smtClean="0">
                <a:solidFill>
                  <a:srgbClr val="FFFF00"/>
                </a:solidFill>
              </a:rPr>
              <a:t>manager – My Favourite!</a:t>
            </a:r>
            <a:endParaRPr lang="en-GB" altLang="en-US" sz="16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16560" y="1508760"/>
            <a:ext cx="3220720" cy="33655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16560" y="6141720"/>
            <a:ext cx="3220720" cy="33655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16560" y="3235960"/>
            <a:ext cx="3220720" cy="33655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3779838" y="3221990"/>
            <a:ext cx="481734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dirty="0" smtClean="0">
                <a:solidFill>
                  <a:srgbClr val="FFFF00"/>
                </a:solidFill>
              </a:rPr>
              <a:t>Change a mask (binary image) to a selection (ROI)</a:t>
            </a:r>
            <a:endParaRPr lang="en-GB" altLang="en-US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5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1" t="14088" r="46046" b="49818"/>
          <a:stretch>
            <a:fillRect/>
          </a:stretch>
        </p:blipFill>
        <p:spPr bwMode="auto">
          <a:xfrm>
            <a:off x="322263" y="890588"/>
            <a:ext cx="2900362" cy="579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19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-55563"/>
            <a:ext cx="7772400" cy="903288"/>
          </a:xfrm>
          <a:noFill/>
        </p:spPr>
        <p:txBody>
          <a:bodyPr/>
          <a:lstStyle/>
          <a:p>
            <a:r>
              <a:rPr lang="en-US" altLang="en-US" sz="4000" dirty="0" smtClean="0">
                <a:solidFill>
                  <a:schemeClr val="bg1"/>
                </a:solidFill>
              </a:rPr>
              <a:t>Image Menu</a:t>
            </a:r>
          </a:p>
        </p:txBody>
      </p:sp>
      <p:sp>
        <p:nvSpPr>
          <p:cNvPr id="34820" name="Rectangle 9"/>
          <p:cNvSpPr>
            <a:spLocks noChangeArrowheads="1"/>
          </p:cNvSpPr>
          <p:nvPr/>
        </p:nvSpPr>
        <p:spPr bwMode="auto">
          <a:xfrm>
            <a:off x="296863" y="4145280"/>
            <a:ext cx="3028950" cy="3806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21" name="Text Box 10"/>
          <p:cNvSpPr txBox="1">
            <a:spLocks noChangeArrowheads="1"/>
          </p:cNvSpPr>
          <p:nvPr/>
        </p:nvSpPr>
        <p:spPr bwMode="auto">
          <a:xfrm>
            <a:off x="3188923" y="4145280"/>
            <a:ext cx="32496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342900" indent="-342900">
              <a:spcBef>
                <a:spcPct val="0"/>
              </a:spcBef>
            </a:pPr>
            <a:r>
              <a:rPr lang="en-GB" altLang="en-US" sz="2000" dirty="0">
                <a:solidFill>
                  <a:srgbClr val="FFFF00"/>
                </a:solidFill>
              </a:rPr>
              <a:t>Remember </a:t>
            </a:r>
            <a:r>
              <a:rPr lang="en-GB" altLang="en-US" sz="2000" dirty="0" smtClean="0">
                <a:solidFill>
                  <a:srgbClr val="FFFF00"/>
                </a:solidFill>
              </a:rPr>
              <a:t>this shortcut</a:t>
            </a:r>
            <a:endParaRPr lang="en-GB" altLang="en-US" sz="2000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22625" y="1233933"/>
            <a:ext cx="5331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FFFF00"/>
                </a:solidFill>
              </a:rPr>
              <a:t>Switch between bit depths and colour type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22625" y="1674862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FFFF00"/>
                </a:solidFill>
              </a:rPr>
              <a:t>Many functions in here…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24092" y="2140134"/>
            <a:ext cx="2465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FFFF00"/>
                </a:solidFill>
              </a:rPr>
              <a:t>Image meta-data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815" y="2687791"/>
            <a:ext cx="4339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FFFF00"/>
                </a:solidFill>
              </a:rPr>
              <a:t>Dealing with multichannel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FFFF00"/>
                </a:solidFill>
              </a:rPr>
              <a:t>3D images &amp;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FFFF00"/>
                </a:solidFill>
              </a:rPr>
              <a:t>time series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96860" y="5129609"/>
            <a:ext cx="2167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FFFF00"/>
                </a:solidFill>
              </a:rPr>
              <a:t>Rotate, flip </a:t>
            </a:r>
            <a:r>
              <a:rPr lang="en-GB" sz="2000" dirty="0" err="1" smtClean="0">
                <a:solidFill>
                  <a:srgbClr val="FFFF00"/>
                </a:solidFill>
              </a:rPr>
              <a:t>etc</a:t>
            </a:r>
            <a:endParaRPr lang="en-GB" sz="2000" dirty="0" smtClean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88923" y="6215588"/>
            <a:ext cx="3352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FFFF00"/>
                </a:solidFill>
              </a:rPr>
              <a:t>Apply colour to an image</a:t>
            </a:r>
            <a:endParaRPr lang="en-GB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41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88900"/>
            <a:ext cx="7772400" cy="731838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bg1"/>
                </a:solidFill>
              </a:rPr>
              <a:t>Selections</a:t>
            </a:r>
          </a:p>
        </p:txBody>
      </p:sp>
      <p:pic>
        <p:nvPicPr>
          <p:cNvPr id="2457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8" y="2035175"/>
            <a:ext cx="4127500" cy="430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1" name="Rectangle 1"/>
          <p:cNvSpPr>
            <a:spLocks noChangeArrowheads="1"/>
          </p:cNvSpPr>
          <p:nvPr/>
        </p:nvSpPr>
        <p:spPr bwMode="auto">
          <a:xfrm>
            <a:off x="290513" y="977900"/>
            <a:ext cx="86804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</a:rPr>
              <a:t>Selection tools </a:t>
            </a:r>
            <a:r>
              <a:rPr lang="en-GB" altLang="en-US" sz="1800" dirty="0">
                <a:hlinkClick r:id="rId3"/>
              </a:rPr>
              <a:t>http://rsbweb.nih.gov/ij/docs/guide/146-10.html#toc-Section-10</a:t>
            </a:r>
            <a:endParaRPr lang="en-GB" altLang="en-US" sz="1800" dirty="0"/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</a:rPr>
              <a:t>Edit menu </a:t>
            </a:r>
            <a:r>
              <a:rPr lang="en-GB" altLang="en-US" sz="1800" dirty="0">
                <a:hlinkClick r:id="rId4"/>
              </a:rPr>
              <a:t>http://rsbweb.nih.gov/ij/docs/guide/146-27.html#toc-Section-27</a:t>
            </a:r>
            <a:endParaRPr lang="en-GB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97869" y="0"/>
            <a:ext cx="5148263" cy="904875"/>
          </a:xfrm>
        </p:spPr>
        <p:txBody>
          <a:bodyPr/>
          <a:lstStyle/>
          <a:p>
            <a:pPr eaLnBrk="1" hangingPunct="1"/>
            <a:r>
              <a:rPr lang="en-GB" altLang="en-US" sz="4000" dirty="0" smtClean="0">
                <a:solidFill>
                  <a:schemeClr val="bg1"/>
                </a:solidFill>
              </a:rPr>
              <a:t>Selection tools</a:t>
            </a:r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928688"/>
            <a:ext cx="6192838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1" t="10680" r="38098" b="79054"/>
          <a:stretch>
            <a:fillRect/>
          </a:stretch>
        </p:blipFill>
        <p:spPr bwMode="auto">
          <a:xfrm>
            <a:off x="2486025" y="2247900"/>
            <a:ext cx="6248400" cy="137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1054100" y="1247775"/>
            <a:ext cx="1370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FFC000"/>
                </a:solidFill>
              </a:rPr>
              <a:t>Left click</a:t>
            </a:r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103188" y="2708275"/>
            <a:ext cx="206659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FFC000"/>
                </a:solidFill>
              </a:rPr>
              <a:t>Right click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FFC000"/>
                </a:solidFill>
              </a:rPr>
              <a:t>for more tools</a:t>
            </a:r>
          </a:p>
        </p:txBody>
      </p:sp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103188" y="4951413"/>
            <a:ext cx="234230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FFC000"/>
                </a:solidFill>
              </a:rPr>
              <a:t>Double left click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FFC000"/>
                </a:solidFill>
              </a:rPr>
              <a:t>for tool options</a:t>
            </a:r>
          </a:p>
        </p:txBody>
      </p:sp>
      <p:pic>
        <p:nvPicPr>
          <p:cNvPr id="2560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8" t="10719" r="38370" b="67543"/>
          <a:stretch>
            <a:fillRect/>
          </a:stretch>
        </p:blipFill>
        <p:spPr bwMode="auto">
          <a:xfrm>
            <a:off x="2486025" y="3746500"/>
            <a:ext cx="6040438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rectangle t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374775"/>
            <a:ext cx="3824288" cy="168433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5" descr="ellipse t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1409700"/>
            <a:ext cx="3738563" cy="161448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6" descr="line to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3608388"/>
            <a:ext cx="3087688" cy="2473325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9" name="Picture 7" descr="point too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63" y="3976688"/>
            <a:ext cx="3333750" cy="1736725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30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1531938" y="0"/>
            <a:ext cx="6080125" cy="904875"/>
          </a:xfrm>
          <a:noFill/>
        </p:spPr>
        <p:txBody>
          <a:bodyPr/>
          <a:lstStyle/>
          <a:p>
            <a:pPr eaLnBrk="1" hangingPunct="1"/>
            <a:r>
              <a:rPr lang="en-GB" altLang="en-US" sz="4000" dirty="0" smtClean="0">
                <a:solidFill>
                  <a:schemeClr val="bg1"/>
                </a:solidFill>
              </a:rPr>
              <a:t>More Selection tools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5364480" y="2377440"/>
            <a:ext cx="2651760" cy="5588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01948" y="3067348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Good way to edit ROIs</a:t>
            </a:r>
            <a:endParaRPr lang="en-GB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 descr="area sele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304925"/>
            <a:ext cx="5175250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 Box 5"/>
          <p:cNvSpPr txBox="1">
            <a:spLocks noChangeArrowheads="1"/>
          </p:cNvSpPr>
          <p:nvPr/>
        </p:nvSpPr>
        <p:spPr bwMode="auto">
          <a:xfrm>
            <a:off x="730250" y="96838"/>
            <a:ext cx="7250113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600">
                <a:solidFill>
                  <a:schemeClr val="bg1"/>
                </a:solidFill>
              </a:rPr>
              <a:t>Editing selection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hlinkClick r:id="rId3"/>
              </a:rPr>
              <a:t>http://rsbweb.nih.gov/ij/docs/guide/146-27.html#toc-Subsection-27.12</a:t>
            </a:r>
            <a:endParaRPr lang="en-GB" altLang="en-US" sz="1800">
              <a:solidFill>
                <a:schemeClr val="bg1"/>
              </a:solidFill>
            </a:endParaRPr>
          </a:p>
        </p:txBody>
      </p:sp>
      <p:pic>
        <p:nvPicPr>
          <p:cNvPr id="2867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9" t="41707" r="48000" b="23541"/>
          <a:stretch>
            <a:fillRect/>
          </a:stretch>
        </p:blipFill>
        <p:spPr bwMode="auto">
          <a:xfrm>
            <a:off x="3686810" y="2815590"/>
            <a:ext cx="2085975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7" name="Oval 7"/>
          <p:cNvSpPr>
            <a:spLocks noChangeArrowheads="1"/>
          </p:cNvSpPr>
          <p:nvPr/>
        </p:nvSpPr>
        <p:spPr bwMode="auto">
          <a:xfrm>
            <a:off x="3612197" y="5577840"/>
            <a:ext cx="879475" cy="2762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pic>
        <p:nvPicPr>
          <p:cNvPr id="2867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4055109"/>
            <a:ext cx="1600200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9" name="Line 9"/>
          <p:cNvSpPr>
            <a:spLocks noChangeShapeType="1"/>
          </p:cNvSpPr>
          <p:nvPr/>
        </p:nvSpPr>
        <p:spPr bwMode="auto">
          <a:xfrm flipH="1" flipV="1">
            <a:off x="2245360" y="5557520"/>
            <a:ext cx="1330960" cy="14224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" name="Oval 1"/>
          <p:cNvSpPr/>
          <p:nvPr/>
        </p:nvSpPr>
        <p:spPr bwMode="auto">
          <a:xfrm>
            <a:off x="3612197" y="3130551"/>
            <a:ext cx="2160588" cy="47720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57862" y="2815589"/>
            <a:ext cx="2711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solidFill>
                  <a:srgbClr val="FFC000"/>
                </a:solidFill>
              </a:rPr>
              <a:t>Very useful: it puts your last ROI onto a new image</a:t>
            </a:r>
            <a:endParaRPr lang="en-GB" sz="18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3975"/>
            <a:ext cx="7772400" cy="911225"/>
          </a:xfrm>
        </p:spPr>
        <p:txBody>
          <a:bodyPr/>
          <a:lstStyle/>
          <a:p>
            <a:pPr eaLnBrk="1" hangingPunct="1"/>
            <a:r>
              <a:rPr lang="en-GB" altLang="en-US" sz="3600" smtClean="0">
                <a:solidFill>
                  <a:schemeClr val="bg1"/>
                </a:solidFill>
              </a:rPr>
              <a:t>Composite selection </a:t>
            </a:r>
            <a:br>
              <a:rPr lang="en-GB" altLang="en-US" sz="3600" smtClean="0">
                <a:solidFill>
                  <a:schemeClr val="bg1"/>
                </a:solidFill>
              </a:rPr>
            </a:br>
            <a:r>
              <a:rPr lang="en-GB" altLang="en-US" sz="1800" smtClean="0">
                <a:hlinkClick r:id="rId2"/>
              </a:rPr>
              <a:t>http://rsbweb.nih.gov/ij/docs/guide/146-10.html#sub:Composite-selections</a:t>
            </a:r>
            <a:endParaRPr lang="en-GB" altLang="en-US" sz="1800" smtClean="0">
              <a:solidFill>
                <a:schemeClr val="bg1"/>
              </a:solidFill>
            </a:endParaRPr>
          </a:p>
        </p:txBody>
      </p:sp>
      <p:pic>
        <p:nvPicPr>
          <p:cNvPr id="29699" name="Picture 4" descr="alt_ke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58" y="4620895"/>
            <a:ext cx="693737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5" descr="shift_k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695" y="2681288"/>
            <a:ext cx="11652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ext Box 7"/>
          <p:cNvSpPr txBox="1">
            <a:spLocks noChangeArrowheads="1"/>
          </p:cNvSpPr>
          <p:nvPr/>
        </p:nvSpPr>
        <p:spPr bwMode="auto">
          <a:xfrm>
            <a:off x="2567623" y="3193733"/>
            <a:ext cx="33313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FFFF00"/>
                </a:solidFill>
              </a:rPr>
              <a:t>Add to selection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200" dirty="0">
                <a:solidFill>
                  <a:srgbClr val="FF0000"/>
                </a:solidFill>
              </a:rPr>
              <a:t>(release shift key to add non-square selection)</a:t>
            </a:r>
          </a:p>
        </p:txBody>
      </p:sp>
      <p:sp>
        <p:nvSpPr>
          <p:cNvPr id="29702" name="Text Box 8"/>
          <p:cNvSpPr txBox="1">
            <a:spLocks noChangeArrowheads="1"/>
          </p:cNvSpPr>
          <p:nvPr/>
        </p:nvSpPr>
        <p:spPr bwMode="auto">
          <a:xfrm>
            <a:off x="2406333" y="5328920"/>
            <a:ext cx="3303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FFFF00"/>
                </a:solidFill>
              </a:rPr>
              <a:t>Remove from selection</a:t>
            </a:r>
          </a:p>
        </p:txBody>
      </p:sp>
      <p:sp>
        <p:nvSpPr>
          <p:cNvPr id="29705" name="Text Box 11"/>
          <p:cNvSpPr txBox="1">
            <a:spLocks noChangeArrowheads="1"/>
          </p:cNvSpPr>
          <p:nvPr/>
        </p:nvSpPr>
        <p:spPr bwMode="auto">
          <a:xfrm>
            <a:off x="106363" y="4157663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FFFF00"/>
                </a:solidFill>
              </a:rPr>
              <a:t>Selection tool</a:t>
            </a:r>
          </a:p>
        </p:txBody>
      </p:sp>
      <p:sp>
        <p:nvSpPr>
          <p:cNvPr id="29706" name="Text Box 12"/>
          <p:cNvSpPr txBox="1">
            <a:spLocks noChangeArrowheads="1"/>
          </p:cNvSpPr>
          <p:nvPr/>
        </p:nvSpPr>
        <p:spPr bwMode="auto">
          <a:xfrm>
            <a:off x="2066608" y="3230563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29707" name="Text Box 13"/>
          <p:cNvSpPr txBox="1">
            <a:spLocks noChangeArrowheads="1"/>
          </p:cNvSpPr>
          <p:nvPr/>
        </p:nvSpPr>
        <p:spPr bwMode="auto">
          <a:xfrm>
            <a:off x="2065020" y="4973638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FFFF00"/>
                </a:solidFill>
              </a:rPr>
              <a:t>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432" y="1331412"/>
            <a:ext cx="2348879" cy="24919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7103" y="3980251"/>
            <a:ext cx="2348879" cy="24919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09741" y="1690519"/>
            <a:ext cx="336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solidFill>
                  <a:srgbClr val="FFC000"/>
                </a:solidFill>
              </a:rPr>
              <a:t>File / Open Samples… </a:t>
            </a:r>
            <a:r>
              <a:rPr lang="en-GB" sz="1800" dirty="0" err="1" smtClean="0">
                <a:solidFill>
                  <a:srgbClr val="FFC000"/>
                </a:solidFill>
              </a:rPr>
              <a:t>FluorescentCells.tif</a:t>
            </a:r>
            <a:endParaRPr lang="en-GB" sz="1800" dirty="0">
              <a:solidFill>
                <a:srgbClr val="FFC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3292" y="1229696"/>
            <a:ext cx="19127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Exercise 6)</a:t>
            </a:r>
          </a:p>
          <a:p>
            <a:pPr algn="ctr"/>
            <a:r>
              <a:rPr lang="en-GB" dirty="0" smtClean="0">
                <a:solidFill>
                  <a:srgbClr val="FF0000"/>
                </a:solidFill>
              </a:rPr>
              <a:t>Draw a face!</a:t>
            </a:r>
            <a:endParaRPr lang="en-GB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0790" y="150155"/>
            <a:ext cx="7772400" cy="787400"/>
          </a:xfrm>
        </p:spPr>
        <p:txBody>
          <a:bodyPr/>
          <a:lstStyle/>
          <a:p>
            <a:pPr eaLnBrk="1" hangingPunct="1"/>
            <a:r>
              <a:rPr lang="en-GB" altLang="en-US" sz="3600" dirty="0" smtClean="0">
                <a:solidFill>
                  <a:schemeClr val="bg1"/>
                </a:solidFill>
              </a:rPr>
              <a:t>Magic wand</a:t>
            </a:r>
            <a:br>
              <a:rPr lang="en-GB" altLang="en-US" sz="3600" dirty="0" smtClean="0">
                <a:solidFill>
                  <a:schemeClr val="bg1"/>
                </a:solidFill>
              </a:rPr>
            </a:br>
            <a:r>
              <a:rPr lang="en-GB" altLang="en-US" sz="1800" dirty="0" smtClean="0">
                <a:hlinkClick r:id="rId2"/>
              </a:rPr>
              <a:t>http://rsbweb.nih.gov/ij/docs/guide/146-19.html#toc-Subsection-19.7</a:t>
            </a:r>
            <a:endParaRPr lang="en-GB" altLang="en-US" sz="3600" dirty="0" smtClean="0">
              <a:solidFill>
                <a:schemeClr val="bg1"/>
              </a:solidFill>
            </a:endParaRPr>
          </a:p>
        </p:txBody>
      </p:sp>
      <p:sp>
        <p:nvSpPr>
          <p:cNvPr id="30734" name="Text Box 28"/>
          <p:cNvSpPr txBox="1">
            <a:spLocks noChangeArrowheads="1"/>
          </p:cNvSpPr>
          <p:nvPr/>
        </p:nvSpPr>
        <p:spPr bwMode="auto">
          <a:xfrm>
            <a:off x="4837884" y="1512330"/>
            <a:ext cx="196720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FFC000"/>
                </a:solidFill>
              </a:rPr>
              <a:t>Selection </a:t>
            </a:r>
            <a:r>
              <a:rPr lang="en-GB" altLang="en-US" sz="2000" dirty="0" smtClean="0">
                <a:solidFill>
                  <a:srgbClr val="FFC000"/>
                </a:solidFill>
              </a:rPr>
              <a:t>range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000" dirty="0" smtClean="0">
                <a:solidFill>
                  <a:srgbClr val="FFC000"/>
                </a:solidFill>
              </a:rPr>
              <a:t>=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000" dirty="0" smtClean="0">
                <a:solidFill>
                  <a:srgbClr val="FFC000"/>
                </a:solidFill>
              </a:rPr>
              <a:t>initial </a:t>
            </a:r>
            <a:r>
              <a:rPr lang="en-GB" altLang="en-US" sz="2000" dirty="0">
                <a:solidFill>
                  <a:srgbClr val="FFC000"/>
                </a:solidFill>
              </a:rPr>
              <a:t>value </a:t>
            </a:r>
            <a:endParaRPr lang="en-GB" altLang="en-US" sz="2000" dirty="0" smtClean="0">
              <a:solidFill>
                <a:srgbClr val="FFC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FFC000"/>
                </a:solidFill>
              </a:rPr>
              <a:t>+</a:t>
            </a:r>
            <a:r>
              <a:rPr lang="en-GB" altLang="en-US" sz="2000" dirty="0" smtClean="0">
                <a:solidFill>
                  <a:srgbClr val="FFC000"/>
                </a:solidFill>
              </a:rPr>
              <a:t>/- tolerance </a:t>
            </a:r>
            <a:endParaRPr lang="en-GB" altLang="en-US" sz="2000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481" y="1154490"/>
            <a:ext cx="2895450" cy="229191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25165" y="3446404"/>
            <a:ext cx="5483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https://imagej.nih.gov/ij/docs/tools.html</a:t>
            </a:r>
          </a:p>
        </p:txBody>
      </p:sp>
      <p:sp>
        <p:nvSpPr>
          <p:cNvPr id="3" name="Rectangle 2"/>
          <p:cNvSpPr/>
          <p:nvPr/>
        </p:nvSpPr>
        <p:spPr>
          <a:xfrm>
            <a:off x="655098" y="4269238"/>
            <a:ext cx="792073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 smtClean="0">
                <a:solidFill>
                  <a:srgbClr val="FFFF00"/>
                </a:solidFill>
              </a:rPr>
              <a:t>Watch this example: (we will do this together in a couple of slides)</a:t>
            </a:r>
            <a:endParaRPr lang="en-GB" sz="1800" dirty="0">
              <a:solidFill>
                <a:srgbClr val="FFFF00"/>
              </a:solidFill>
            </a:endParaRPr>
          </a:p>
          <a:p>
            <a:r>
              <a:rPr lang="en-GB" sz="1800" dirty="0" smtClean="0">
                <a:solidFill>
                  <a:schemeClr val="bg1"/>
                </a:solidFill>
              </a:rPr>
              <a:t>	Open </a:t>
            </a:r>
            <a:r>
              <a:rPr lang="en-GB" sz="1800" dirty="0">
                <a:solidFill>
                  <a:schemeClr val="bg1"/>
                </a:solidFill>
              </a:rPr>
              <a:t>Sample</a:t>
            </a:r>
            <a:r>
              <a:rPr lang="en-GB" sz="1800" dirty="0" smtClean="0">
                <a:solidFill>
                  <a:schemeClr val="bg1"/>
                </a:solidFill>
              </a:rPr>
              <a:t>…			</a:t>
            </a:r>
            <a:endParaRPr lang="en-GB" sz="1800" dirty="0">
              <a:solidFill>
                <a:schemeClr val="bg1"/>
              </a:solidFill>
            </a:endParaRPr>
          </a:p>
          <a:p>
            <a:r>
              <a:rPr lang="en-GB" sz="1800" dirty="0" smtClean="0">
                <a:solidFill>
                  <a:schemeClr val="bg1"/>
                </a:solidFill>
              </a:rPr>
              <a:t>	1) Hela Cells			5) Double </a:t>
            </a:r>
            <a:r>
              <a:rPr lang="en-GB" sz="1800" dirty="0">
                <a:solidFill>
                  <a:schemeClr val="bg1"/>
                </a:solidFill>
              </a:rPr>
              <a:t>click the Wand tool</a:t>
            </a:r>
          </a:p>
          <a:p>
            <a:r>
              <a:rPr lang="en-GB" sz="1800" dirty="0" smtClean="0">
                <a:solidFill>
                  <a:schemeClr val="bg1"/>
                </a:solidFill>
              </a:rPr>
              <a:t>	2) Go </a:t>
            </a:r>
            <a:r>
              <a:rPr lang="en-GB" sz="1800" dirty="0">
                <a:solidFill>
                  <a:schemeClr val="bg1"/>
                </a:solidFill>
              </a:rPr>
              <a:t>to channel 3 (Blue</a:t>
            </a:r>
            <a:r>
              <a:rPr lang="en-GB" sz="1800" dirty="0" smtClean="0">
                <a:solidFill>
                  <a:schemeClr val="bg1"/>
                </a:solidFill>
              </a:rPr>
              <a:t>)		6) 8-connected</a:t>
            </a:r>
            <a:r>
              <a:rPr lang="en-GB" sz="1800" dirty="0">
                <a:solidFill>
                  <a:schemeClr val="bg1"/>
                </a:solidFill>
              </a:rPr>
              <a:t>. </a:t>
            </a:r>
          </a:p>
          <a:p>
            <a:r>
              <a:rPr lang="en-GB" sz="1800" dirty="0">
                <a:solidFill>
                  <a:schemeClr val="bg1"/>
                </a:solidFill>
              </a:rPr>
              <a:t>	</a:t>
            </a:r>
            <a:r>
              <a:rPr lang="en-GB" sz="1800" dirty="0" smtClean="0">
                <a:solidFill>
                  <a:schemeClr val="bg1"/>
                </a:solidFill>
              </a:rPr>
              <a:t>3) Select </a:t>
            </a:r>
            <a:r>
              <a:rPr lang="en-GB" sz="1800" dirty="0">
                <a:solidFill>
                  <a:schemeClr val="bg1"/>
                </a:solidFill>
              </a:rPr>
              <a:t>a nuclei with the wand</a:t>
            </a:r>
            <a:r>
              <a:rPr lang="en-GB" sz="1800" dirty="0" smtClean="0">
                <a:solidFill>
                  <a:schemeClr val="bg1"/>
                </a:solidFill>
              </a:rPr>
              <a:t>…	7) Slide </a:t>
            </a:r>
            <a:r>
              <a:rPr lang="en-GB" sz="1800" dirty="0">
                <a:solidFill>
                  <a:schemeClr val="bg1"/>
                </a:solidFill>
              </a:rPr>
              <a:t>Tolerance</a:t>
            </a:r>
            <a:r>
              <a:rPr lang="en-GB" sz="1800" dirty="0" smtClean="0">
                <a:solidFill>
                  <a:schemeClr val="bg1"/>
                </a:solidFill>
              </a:rPr>
              <a:t>…</a:t>
            </a:r>
            <a:endParaRPr lang="en-GB" sz="1800" dirty="0">
              <a:solidFill>
                <a:schemeClr val="bg1"/>
              </a:solidFill>
            </a:endParaRPr>
          </a:p>
          <a:p>
            <a:r>
              <a:rPr lang="en-GB" sz="1800" dirty="0" smtClean="0">
                <a:solidFill>
                  <a:schemeClr val="bg1"/>
                </a:solidFill>
              </a:rPr>
              <a:t>	4) Click </a:t>
            </a:r>
            <a:r>
              <a:rPr lang="en-GB" sz="1800" dirty="0">
                <a:solidFill>
                  <a:schemeClr val="bg1"/>
                </a:solidFill>
              </a:rPr>
              <a:t>in a </a:t>
            </a:r>
            <a:r>
              <a:rPr lang="en-GB" sz="1800" dirty="0" smtClean="0">
                <a:solidFill>
                  <a:schemeClr val="bg1"/>
                </a:solidFill>
              </a:rPr>
              <a:t>nuclei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2095130" y="1819922"/>
            <a:ext cx="443884" cy="24857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929647" y="1926454"/>
            <a:ext cx="1174361" cy="1736885"/>
          </a:xfrm>
          <a:custGeom>
            <a:avLst/>
            <a:gdLst>
              <a:gd name="connsiteX0" fmla="*/ 686089 w 1174361"/>
              <a:gd name="connsiteY0" fmla="*/ 1757779 h 1757779"/>
              <a:gd name="connsiteX1" fmla="*/ 100163 w 1174361"/>
              <a:gd name="connsiteY1" fmla="*/ 1242874 h 1757779"/>
              <a:gd name="connsiteX2" fmla="*/ 109040 w 1174361"/>
              <a:gd name="connsiteY2" fmla="*/ 337352 h 1757779"/>
              <a:gd name="connsiteX3" fmla="*/ 1174361 w 1174361"/>
              <a:gd name="connsiteY3" fmla="*/ 0 h 1757779"/>
              <a:gd name="connsiteX4" fmla="*/ 1174361 w 1174361"/>
              <a:gd name="connsiteY4" fmla="*/ 0 h 175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361" h="1757779">
                <a:moveTo>
                  <a:pt x="686089" y="1757779"/>
                </a:moveTo>
                <a:cubicBezTo>
                  <a:pt x="441213" y="1618695"/>
                  <a:pt x="196338" y="1479612"/>
                  <a:pt x="100163" y="1242874"/>
                </a:cubicBezTo>
                <a:cubicBezTo>
                  <a:pt x="3988" y="1006136"/>
                  <a:pt x="-69993" y="544498"/>
                  <a:pt x="109040" y="337352"/>
                </a:cubicBezTo>
                <a:cubicBezTo>
                  <a:pt x="288073" y="130206"/>
                  <a:pt x="1174361" y="0"/>
                  <a:pt x="1174361" y="0"/>
                </a:cubicBezTo>
                <a:lnTo>
                  <a:pt x="1174361" y="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4338" y="85725"/>
            <a:ext cx="8315325" cy="1081088"/>
          </a:xfrm>
        </p:spPr>
        <p:txBody>
          <a:bodyPr/>
          <a:lstStyle/>
          <a:p>
            <a:pPr eaLnBrk="1" hangingPunct="1"/>
            <a:r>
              <a:rPr lang="en-GB" altLang="en-US" sz="3600" dirty="0" smtClean="0">
                <a:solidFill>
                  <a:schemeClr val="bg1"/>
                </a:solidFill>
              </a:rPr>
              <a:t>Overlay </a:t>
            </a:r>
            <a:br>
              <a:rPr lang="en-GB" altLang="en-US" sz="3600" dirty="0" smtClean="0">
                <a:solidFill>
                  <a:schemeClr val="bg1"/>
                </a:solidFill>
              </a:rPr>
            </a:br>
            <a:r>
              <a:rPr lang="en-GB" altLang="en-US" sz="1800" dirty="0" smtClean="0">
                <a:solidFill>
                  <a:schemeClr val="bg1"/>
                </a:solidFill>
                <a:hlinkClick r:id="rId2"/>
              </a:rPr>
              <a:t>http://rsbweb.nih.gov/ij/docs/guide/146-11.html#sub:Overlay-Intro</a:t>
            </a:r>
            <a:r>
              <a:rPr lang="en-GB" altLang="en-US" sz="1800" dirty="0" smtClean="0">
                <a:solidFill>
                  <a:schemeClr val="bg1"/>
                </a:solidFill>
              </a:rPr>
              <a:t/>
            </a:r>
            <a:br>
              <a:rPr lang="en-GB" altLang="en-US" sz="1800" dirty="0" smtClean="0">
                <a:solidFill>
                  <a:schemeClr val="bg1"/>
                </a:solidFill>
              </a:rPr>
            </a:br>
            <a:endParaRPr lang="en-GB" alt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1749" name="Picture 6" descr="Overlay men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" t="62305"/>
          <a:stretch>
            <a:fillRect/>
          </a:stretch>
        </p:blipFill>
        <p:spPr bwMode="auto">
          <a:xfrm>
            <a:off x="607378" y="2881523"/>
            <a:ext cx="3143878" cy="1720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Text Box 7"/>
          <p:cNvSpPr txBox="1">
            <a:spLocks noChangeArrowheads="1"/>
          </p:cNvSpPr>
          <p:nvPr/>
        </p:nvSpPr>
        <p:spPr bwMode="auto">
          <a:xfrm>
            <a:off x="593884" y="2395748"/>
            <a:ext cx="19287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chemeClr val="bg1"/>
                </a:solidFill>
              </a:rPr>
              <a:t>Image&gt;Overlay</a:t>
            </a:r>
          </a:p>
        </p:txBody>
      </p:sp>
      <p:sp>
        <p:nvSpPr>
          <p:cNvPr id="31760" name="Text Box 19"/>
          <p:cNvSpPr txBox="1">
            <a:spLocks noChangeArrowheads="1"/>
          </p:cNvSpPr>
          <p:nvPr/>
        </p:nvSpPr>
        <p:spPr bwMode="auto">
          <a:xfrm>
            <a:off x="400844" y="1140828"/>
            <a:ext cx="83899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FFC000"/>
                </a:solidFill>
              </a:rPr>
              <a:t>ImageJ/Fiji can </a:t>
            </a:r>
            <a:r>
              <a:rPr lang="en-GB" altLang="en-US" sz="2000" dirty="0" smtClean="0">
                <a:solidFill>
                  <a:srgbClr val="FFC000"/>
                </a:solidFill>
              </a:rPr>
              <a:t>create </a:t>
            </a:r>
            <a:r>
              <a:rPr lang="en-GB" altLang="en-US" sz="2000" dirty="0">
                <a:solidFill>
                  <a:srgbClr val="FFC000"/>
                </a:solidFill>
              </a:rPr>
              <a:t>and </a:t>
            </a:r>
            <a:r>
              <a:rPr lang="en-GB" altLang="en-US" sz="2000" dirty="0" smtClean="0">
                <a:solidFill>
                  <a:srgbClr val="FFC000"/>
                </a:solidFill>
              </a:rPr>
              <a:t>work </a:t>
            </a:r>
            <a:r>
              <a:rPr lang="en-GB" altLang="en-US" sz="2000" dirty="0">
                <a:solidFill>
                  <a:srgbClr val="FFC000"/>
                </a:solidFill>
              </a:rPr>
              <a:t>with non-destructive </a:t>
            </a:r>
            <a:r>
              <a:rPr lang="en-GB" altLang="en-US" sz="2000" dirty="0" smtClean="0">
                <a:solidFill>
                  <a:srgbClr val="FFC000"/>
                </a:solidFill>
              </a:rPr>
              <a:t>overlays.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 smtClean="0">
                <a:solidFill>
                  <a:srgbClr val="FFC000"/>
                </a:solidFill>
              </a:rPr>
              <a:t>The </a:t>
            </a:r>
            <a:r>
              <a:rPr lang="en-GB" altLang="en-US" sz="2000" dirty="0">
                <a:solidFill>
                  <a:srgbClr val="FFC000"/>
                </a:solidFill>
              </a:rPr>
              <a:t>overlay is </a:t>
            </a:r>
            <a:r>
              <a:rPr lang="en-GB" altLang="en-US" sz="2000" dirty="0" smtClean="0">
                <a:solidFill>
                  <a:srgbClr val="FFC000"/>
                </a:solidFill>
              </a:rPr>
              <a:t>preserved </a:t>
            </a:r>
            <a:r>
              <a:rPr lang="en-GB" altLang="en-US" sz="2000" dirty="0">
                <a:solidFill>
                  <a:srgbClr val="FFC000"/>
                </a:solidFill>
              </a:rPr>
              <a:t>when an image is saved in TIFF format.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29337" y="2592083"/>
            <a:ext cx="4600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 smtClean="0">
                <a:solidFill>
                  <a:schemeClr val="bg1"/>
                </a:solidFill>
              </a:rPr>
              <a:t>Overlay is </a:t>
            </a:r>
            <a:r>
              <a:rPr lang="en-GB" sz="2000" dirty="0" smtClean="0">
                <a:solidFill>
                  <a:schemeClr val="bg1"/>
                </a:solidFill>
              </a:rPr>
              <a:t>very useful </a:t>
            </a:r>
            <a:r>
              <a:rPr lang="en-GB" sz="2000" dirty="0" smtClean="0">
                <a:solidFill>
                  <a:schemeClr val="bg1"/>
                </a:solidFill>
              </a:rPr>
              <a:t>when using scale bars.</a:t>
            </a:r>
            <a:endParaRPr lang="en-GB" sz="2000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37840" y="1511052"/>
            <a:ext cx="4572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FF00"/>
                </a:solidFill>
              </a:rPr>
              <a:t>Highlight one at a </a:t>
            </a:r>
            <a:r>
              <a:rPr lang="en-GB" sz="2000" dirty="0" smtClean="0">
                <a:solidFill>
                  <a:srgbClr val="FFFF00"/>
                </a:solidFill>
              </a:rPr>
              <a:t>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FFFF00"/>
                </a:solidFill>
              </a:rPr>
              <a:t>Rename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FFFF00"/>
                </a:solidFill>
              </a:rPr>
              <a:t>Measure (all sorts, covered later)</a:t>
            </a:r>
            <a:endParaRPr lang="en-GB" sz="20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FFFF00"/>
                </a:solidFill>
              </a:rPr>
              <a:t>Properties</a:t>
            </a:r>
            <a:r>
              <a:rPr lang="en-GB" sz="2000" dirty="0">
                <a:solidFill>
                  <a:srgbClr val="FFFF00"/>
                </a:solidFill>
              </a:rPr>
              <a:t>… (colour, size, width)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FFFF00"/>
                </a:solidFill>
              </a:rPr>
              <a:t>Show </a:t>
            </a:r>
            <a:r>
              <a:rPr lang="en-GB" sz="2000" dirty="0">
                <a:solidFill>
                  <a:srgbClr val="FFFF00"/>
                </a:solidFill>
              </a:rPr>
              <a:t>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FF00"/>
                </a:solidFill>
              </a:rPr>
              <a:t>Flatten (careful – Make a duplicate first</a:t>
            </a:r>
            <a:r>
              <a:rPr lang="en-GB" sz="2000" dirty="0" smtClean="0">
                <a:solidFill>
                  <a:srgbClr val="FFFF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FFFF00"/>
                </a:solidFill>
              </a:rPr>
              <a:t>More&gt;&gt; Save as… saves a zip file of all the ROIs</a:t>
            </a:r>
            <a:endParaRPr lang="en-GB" sz="2000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12" y="1371600"/>
            <a:ext cx="1787893" cy="25058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50269" y="101600"/>
            <a:ext cx="3265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ROI Manager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3385" y="4151731"/>
            <a:ext cx="6867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Add more ‘ROIs’…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Text tool, draw an area, write something, Press T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Arrow tool, press T</a:t>
            </a:r>
          </a:p>
        </p:txBody>
      </p:sp>
    </p:spTree>
    <p:extLst>
      <p:ext uri="{BB962C8B-B14F-4D97-AF65-F5344CB8AC3E}">
        <p14:creationId xmlns:p14="http://schemas.microsoft.com/office/powerpoint/2010/main" val="300140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1227138"/>
            <a:ext cx="6948487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 Box 8"/>
          <p:cNvSpPr txBox="1">
            <a:spLocks noChangeArrowheads="1"/>
          </p:cNvSpPr>
          <p:nvPr/>
        </p:nvSpPr>
        <p:spPr bwMode="auto">
          <a:xfrm>
            <a:off x="93663" y="1766888"/>
            <a:ext cx="1346200" cy="4667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Tool Bar</a:t>
            </a:r>
          </a:p>
        </p:txBody>
      </p:sp>
      <p:sp>
        <p:nvSpPr>
          <p:cNvPr id="11268" name="Text Box 9"/>
          <p:cNvSpPr txBox="1">
            <a:spLocks noChangeArrowheads="1"/>
          </p:cNvSpPr>
          <p:nvPr/>
        </p:nvSpPr>
        <p:spPr bwMode="auto">
          <a:xfrm>
            <a:off x="85725" y="919163"/>
            <a:ext cx="1514475" cy="4667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Menu Bar</a:t>
            </a:r>
          </a:p>
        </p:txBody>
      </p:sp>
      <p:sp>
        <p:nvSpPr>
          <p:cNvPr id="11269" name="Text Box 10"/>
          <p:cNvSpPr txBox="1">
            <a:spLocks noChangeArrowheads="1"/>
          </p:cNvSpPr>
          <p:nvPr/>
        </p:nvSpPr>
        <p:spPr bwMode="auto">
          <a:xfrm>
            <a:off x="0" y="2332038"/>
            <a:ext cx="1616075" cy="4667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Status Bar</a:t>
            </a:r>
          </a:p>
        </p:txBody>
      </p:sp>
      <p:sp>
        <p:nvSpPr>
          <p:cNvPr id="11270" name="Line 12"/>
          <p:cNvSpPr>
            <a:spLocks noChangeShapeType="1"/>
          </p:cNvSpPr>
          <p:nvPr/>
        </p:nvSpPr>
        <p:spPr bwMode="auto">
          <a:xfrm flipV="1">
            <a:off x="1665288" y="2365375"/>
            <a:ext cx="485775" cy="1936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71" name="Line 14"/>
          <p:cNvSpPr>
            <a:spLocks noChangeShapeType="1"/>
          </p:cNvSpPr>
          <p:nvPr/>
        </p:nvSpPr>
        <p:spPr bwMode="auto">
          <a:xfrm flipV="1">
            <a:off x="1462088" y="2006600"/>
            <a:ext cx="708025" cy="47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72" name="Text Box 15"/>
          <p:cNvSpPr txBox="1">
            <a:spLocks noChangeArrowheads="1"/>
          </p:cNvSpPr>
          <p:nvPr/>
        </p:nvSpPr>
        <p:spPr bwMode="auto">
          <a:xfrm>
            <a:off x="7591425" y="3025775"/>
            <a:ext cx="1312863" cy="11969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Macro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toolset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switcher</a:t>
            </a:r>
          </a:p>
        </p:txBody>
      </p:sp>
      <p:sp>
        <p:nvSpPr>
          <p:cNvPr id="11273" name="Line 16"/>
          <p:cNvSpPr>
            <a:spLocks noChangeShapeType="1"/>
          </p:cNvSpPr>
          <p:nvPr/>
        </p:nvSpPr>
        <p:spPr bwMode="auto">
          <a:xfrm flipV="1">
            <a:off x="8434388" y="2106613"/>
            <a:ext cx="204787" cy="8699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5142" name="Group 22"/>
          <p:cNvGrpSpPr>
            <a:grpSpLocks/>
          </p:cNvGrpSpPr>
          <p:nvPr/>
        </p:nvGrpSpPr>
        <p:grpSpPr bwMode="auto">
          <a:xfrm>
            <a:off x="1385888" y="1795463"/>
            <a:ext cx="5848350" cy="2919412"/>
            <a:chOff x="900" y="2178"/>
            <a:chExt cx="3684" cy="1839"/>
          </a:xfrm>
        </p:grpSpPr>
        <p:sp>
          <p:nvSpPr>
            <p:cNvPr id="11279" name="Text Box 19"/>
            <p:cNvSpPr txBox="1">
              <a:spLocks noChangeArrowheads="1"/>
            </p:cNvSpPr>
            <p:nvPr/>
          </p:nvSpPr>
          <p:spPr bwMode="auto">
            <a:xfrm>
              <a:off x="900" y="3499"/>
              <a:ext cx="3684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</a:rPr>
                <a:t>Double left click: opens the option window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</a:rPr>
                <a:t>Right click: selects a different tool</a:t>
              </a:r>
            </a:p>
          </p:txBody>
        </p:sp>
        <p:sp>
          <p:nvSpPr>
            <p:cNvPr id="11280" name="Line 21"/>
            <p:cNvSpPr>
              <a:spLocks noChangeShapeType="1"/>
            </p:cNvSpPr>
            <p:nvPr/>
          </p:nvSpPr>
          <p:spPr bwMode="auto">
            <a:xfrm>
              <a:off x="2312" y="2554"/>
              <a:ext cx="0" cy="84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1" name="Oval 20"/>
            <p:cNvSpPr>
              <a:spLocks noChangeArrowheads="1"/>
            </p:cNvSpPr>
            <p:nvPr/>
          </p:nvSpPr>
          <p:spPr bwMode="auto">
            <a:xfrm>
              <a:off x="2141" y="2178"/>
              <a:ext cx="343" cy="29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</p:grpSp>
      <p:sp>
        <p:nvSpPr>
          <p:cNvPr id="11275" name="Text Box 23"/>
          <p:cNvSpPr txBox="1">
            <a:spLocks noChangeArrowheads="1"/>
          </p:cNvSpPr>
          <p:nvPr/>
        </p:nvSpPr>
        <p:spPr bwMode="auto">
          <a:xfrm>
            <a:off x="2354263" y="63500"/>
            <a:ext cx="431323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3600" dirty="0" err="1">
                <a:solidFill>
                  <a:schemeClr val="bg1"/>
                </a:solidFill>
              </a:rPr>
              <a:t>ImageJ</a:t>
            </a:r>
            <a:r>
              <a:rPr lang="en-GB" altLang="en-US" sz="3600" dirty="0">
                <a:solidFill>
                  <a:schemeClr val="bg1"/>
                </a:solidFill>
              </a:rPr>
              <a:t>/Fiji interface</a:t>
            </a:r>
          </a:p>
        </p:txBody>
      </p:sp>
      <p:sp>
        <p:nvSpPr>
          <p:cNvPr id="5144" name="Text Box 24"/>
          <p:cNvSpPr txBox="1">
            <a:spLocks noChangeArrowheads="1"/>
          </p:cNvSpPr>
          <p:nvPr/>
        </p:nvSpPr>
        <p:spPr bwMode="auto">
          <a:xfrm>
            <a:off x="1042988" y="5278438"/>
            <a:ext cx="7058025" cy="1225550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rgbClr val="FF0000"/>
                </a:solidFill>
              </a:rPr>
              <a:t>Remember !</a:t>
            </a:r>
            <a:r>
              <a:rPr lang="en-GB" altLang="en-US" sz="2400">
                <a:solidFill>
                  <a:schemeClr val="bg1"/>
                </a:solidFill>
              </a:rPr>
              <a:t> All operations are performed on the active window i.e. the frontmost image with the highlighted title bar.</a:t>
            </a:r>
          </a:p>
        </p:txBody>
      </p:sp>
      <p:sp>
        <p:nvSpPr>
          <p:cNvPr id="11277" name="Text Box 26"/>
          <p:cNvSpPr txBox="1">
            <a:spLocks noChangeArrowheads="1"/>
          </p:cNvSpPr>
          <p:nvPr/>
        </p:nvSpPr>
        <p:spPr bwMode="auto">
          <a:xfrm>
            <a:off x="4910138" y="3195638"/>
            <a:ext cx="1973262" cy="4667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Progress Bar</a:t>
            </a:r>
          </a:p>
        </p:txBody>
      </p:sp>
      <p:sp>
        <p:nvSpPr>
          <p:cNvPr id="11278" name="Line 27"/>
          <p:cNvSpPr>
            <a:spLocks noChangeShapeType="1"/>
          </p:cNvSpPr>
          <p:nvPr/>
        </p:nvSpPr>
        <p:spPr bwMode="auto">
          <a:xfrm flipV="1">
            <a:off x="6667500" y="2392363"/>
            <a:ext cx="869950" cy="7318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9673" y="0"/>
            <a:ext cx="3579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Measurements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2" y="1482725"/>
            <a:ext cx="3251144" cy="49291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4406" y="725974"/>
            <a:ext cx="1983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rgbClr val="FFFF00"/>
                </a:solidFill>
              </a:rPr>
              <a:t>Analyze</a:t>
            </a:r>
            <a:r>
              <a:rPr lang="en-GB" sz="1600" dirty="0">
                <a:solidFill>
                  <a:srgbClr val="FFFF00"/>
                </a:solidFill>
              </a:rPr>
              <a:t> / Set measurements…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23360" y="2647382"/>
            <a:ext cx="397749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FFC000"/>
                </a:solidFill>
              </a:rPr>
              <a:t>Try it…</a:t>
            </a:r>
          </a:p>
          <a:p>
            <a:endParaRPr lang="en-GB" sz="1600" dirty="0" smtClean="0">
              <a:solidFill>
                <a:srgbClr val="FFC000"/>
              </a:solidFill>
            </a:endParaRPr>
          </a:p>
          <a:p>
            <a:r>
              <a:rPr lang="en-GB" sz="1600" dirty="0" smtClean="0">
                <a:solidFill>
                  <a:srgbClr val="FFC000"/>
                </a:solidFill>
              </a:rPr>
              <a:t>Open Samples / Hela cells</a:t>
            </a:r>
          </a:p>
          <a:p>
            <a:endParaRPr lang="en-GB" sz="1600" dirty="0" smtClean="0">
              <a:solidFill>
                <a:srgbClr val="FFC000"/>
              </a:solidFill>
            </a:endParaRPr>
          </a:p>
          <a:p>
            <a:r>
              <a:rPr lang="en-GB" sz="1600" dirty="0" smtClean="0">
                <a:solidFill>
                  <a:srgbClr val="FFC000"/>
                </a:solidFill>
              </a:rPr>
              <a:t>Use Magic Wand and ROI manager to select each nucleus.</a:t>
            </a:r>
          </a:p>
          <a:p>
            <a:endParaRPr lang="en-GB" sz="1600" dirty="0">
              <a:solidFill>
                <a:srgbClr val="FFC000"/>
              </a:solidFill>
            </a:endParaRPr>
          </a:p>
          <a:p>
            <a:r>
              <a:rPr lang="en-GB" sz="1600" dirty="0" smtClean="0">
                <a:solidFill>
                  <a:srgbClr val="FFC000"/>
                </a:solidFill>
              </a:rPr>
              <a:t>Set a few measurements.</a:t>
            </a:r>
          </a:p>
          <a:p>
            <a:endParaRPr lang="en-GB" sz="1600" dirty="0">
              <a:solidFill>
                <a:srgbClr val="FFC000"/>
              </a:solidFill>
            </a:endParaRPr>
          </a:p>
          <a:p>
            <a:r>
              <a:rPr lang="en-GB" sz="1600" dirty="0" smtClean="0">
                <a:solidFill>
                  <a:srgbClr val="FFC000"/>
                </a:solidFill>
              </a:rPr>
              <a:t>Measure those parameters.</a:t>
            </a:r>
          </a:p>
          <a:p>
            <a:endParaRPr lang="en-GB" sz="1600" dirty="0">
              <a:solidFill>
                <a:srgbClr val="FFC000"/>
              </a:solidFill>
            </a:endParaRPr>
          </a:p>
          <a:p>
            <a:r>
              <a:rPr lang="en-GB" sz="1600" dirty="0" smtClean="0">
                <a:solidFill>
                  <a:srgbClr val="FFC000"/>
                </a:solidFill>
              </a:rPr>
              <a:t>You can save the results window as a excel, .csv or text file</a:t>
            </a:r>
            <a:endParaRPr lang="en-GB" sz="1600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23360" y="1722921"/>
            <a:ext cx="3668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Exercise 7) Measure stuff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7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5"/>
          <p:cNvSpPr txBox="1">
            <a:spLocks noChangeArrowheads="1"/>
          </p:cNvSpPr>
          <p:nvPr/>
        </p:nvSpPr>
        <p:spPr bwMode="auto">
          <a:xfrm>
            <a:off x="4421818" y="1208028"/>
            <a:ext cx="45720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800" dirty="0" smtClean="0">
                <a:solidFill>
                  <a:srgbClr val="FFC000"/>
                </a:solidFill>
              </a:rPr>
              <a:t>Normalisation: </a:t>
            </a:r>
            <a:r>
              <a:rPr lang="en-GB" altLang="en-US" sz="1800" dirty="0">
                <a:solidFill>
                  <a:schemeClr val="bg1"/>
                </a:solidFill>
              </a:rPr>
              <a:t>linear stretch of the </a:t>
            </a:r>
            <a:r>
              <a:rPr lang="en-GB" altLang="en-US" sz="1800" dirty="0" smtClean="0">
                <a:solidFill>
                  <a:schemeClr val="bg1"/>
                </a:solidFill>
              </a:rPr>
              <a:t>histogram, but changes the data! </a:t>
            </a:r>
            <a:endParaRPr lang="en-GB" altLang="en-US" sz="18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GB" altLang="en-US" sz="1800" dirty="0" smtClean="0">
              <a:solidFill>
                <a:srgbClr val="FFC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1800" dirty="0" smtClean="0">
                <a:solidFill>
                  <a:srgbClr val="FFC000"/>
                </a:solidFill>
              </a:rPr>
              <a:t>Equalisation: </a:t>
            </a:r>
            <a:r>
              <a:rPr lang="en-GB" altLang="en-US" sz="1800" dirty="0">
                <a:solidFill>
                  <a:schemeClr val="bg1"/>
                </a:solidFill>
              </a:rPr>
              <a:t>non-linear stretch of the histogram (based on the square root of the intensity see </a:t>
            </a:r>
            <a:r>
              <a:rPr lang="en-GB" altLang="en-US" sz="1800" dirty="0">
                <a:solidFill>
                  <a:srgbClr val="00B0F0"/>
                </a:solidFill>
                <a:hlinkClick r:id="rId2"/>
              </a:rPr>
              <a:t>http://homepages.inf.ed.ac.uk/rbf/HIPR2/histeq.htm#1</a:t>
            </a:r>
            <a:r>
              <a:rPr lang="en-GB" altLang="en-US" sz="1800" dirty="0">
                <a:solidFill>
                  <a:schemeClr val="bg1"/>
                </a:solidFill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GB" altLang="en-US" sz="1800" dirty="0">
              <a:solidFill>
                <a:srgbClr val="FFC000"/>
              </a:solidFill>
            </a:endParaRPr>
          </a:p>
        </p:txBody>
      </p:sp>
      <p:pic>
        <p:nvPicPr>
          <p:cNvPr id="7168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0" t="10764" r="50011" b="54514"/>
          <a:stretch>
            <a:fillRect/>
          </a:stretch>
        </p:blipFill>
        <p:spPr bwMode="auto">
          <a:xfrm>
            <a:off x="440368" y="1212335"/>
            <a:ext cx="1782366" cy="2692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046" y="1217881"/>
            <a:ext cx="1976882" cy="1749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688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941621" y="64581"/>
            <a:ext cx="7308384" cy="857250"/>
          </a:xfrm>
        </p:spPr>
        <p:txBody>
          <a:bodyPr/>
          <a:lstStyle/>
          <a:p>
            <a:pPr eaLnBrk="1" hangingPunct="1"/>
            <a:r>
              <a:rPr lang="en-GB" altLang="en-US" sz="3000" dirty="0" smtClean="0">
                <a:solidFill>
                  <a:schemeClr val="bg1"/>
                </a:solidFill>
              </a:rPr>
              <a:t>Process. Lots of functions, </a:t>
            </a:r>
            <a:r>
              <a:rPr lang="en-GB" altLang="en-US" sz="3000" dirty="0" err="1" smtClean="0">
                <a:solidFill>
                  <a:schemeClr val="bg1"/>
                </a:solidFill>
              </a:rPr>
              <a:t>i.e</a:t>
            </a:r>
            <a:r>
              <a:rPr lang="en-GB" altLang="en-US" sz="3000" dirty="0" smtClean="0">
                <a:solidFill>
                  <a:schemeClr val="bg1"/>
                </a:solidFill>
              </a:rPr>
              <a:t>…</a:t>
            </a:r>
            <a:endParaRPr lang="en-GB" altLang="en-US" sz="3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56719" y="3630694"/>
            <a:ext cx="4462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dirty="0" smtClean="0">
                <a:solidFill>
                  <a:srgbClr val="FFFF00"/>
                </a:solidFill>
              </a:rPr>
              <a:t>Best setting: 0.35% Saturated pixels,</a:t>
            </a:r>
          </a:p>
          <a:p>
            <a:pPr>
              <a:lnSpc>
                <a:spcPct val="150000"/>
              </a:lnSpc>
            </a:pPr>
            <a:r>
              <a:rPr lang="en-GB" sz="1800" dirty="0" smtClean="0">
                <a:solidFill>
                  <a:srgbClr val="FFFF00"/>
                </a:solidFill>
              </a:rPr>
              <a:t>Don’t tick either Normalize or Equalize</a:t>
            </a:r>
            <a:endParaRPr lang="en-GB" sz="18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56719" y="4720663"/>
            <a:ext cx="49738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 smtClean="0">
                <a:solidFill>
                  <a:schemeClr val="bg1"/>
                </a:solidFill>
              </a:rPr>
              <a:t>Try it, (Images for users / RGB…/ Mito Hela Cells,</a:t>
            </a:r>
          </a:p>
          <a:p>
            <a:pPr>
              <a:lnSpc>
                <a:spcPct val="150000"/>
              </a:lnSpc>
            </a:pPr>
            <a:r>
              <a:rPr lang="en-GB" sz="1600" dirty="0" smtClean="0">
                <a:solidFill>
                  <a:schemeClr val="bg1"/>
                </a:solidFill>
              </a:rPr>
              <a:t>(H), (Shift C), Reset Brightness Contrast.</a:t>
            </a:r>
          </a:p>
          <a:p>
            <a:pPr>
              <a:lnSpc>
                <a:spcPct val="150000"/>
              </a:lnSpc>
            </a:pPr>
            <a:r>
              <a:rPr lang="en-GB" sz="1600" dirty="0" smtClean="0">
                <a:solidFill>
                  <a:schemeClr val="bg1"/>
                </a:solidFill>
              </a:rPr>
              <a:t>Then Enhance contrast.</a:t>
            </a:r>
          </a:p>
          <a:p>
            <a:pPr>
              <a:lnSpc>
                <a:spcPct val="150000"/>
              </a:lnSpc>
            </a:pPr>
            <a:r>
              <a:rPr lang="en-GB" sz="1600" dirty="0" smtClean="0">
                <a:solidFill>
                  <a:schemeClr val="bg1"/>
                </a:solidFill>
              </a:rPr>
              <a:t>Try </a:t>
            </a:r>
            <a:r>
              <a:rPr lang="en-GB" sz="1600" dirty="0" smtClean="0">
                <a:solidFill>
                  <a:srgbClr val="FFFF00"/>
                </a:solidFill>
              </a:rPr>
              <a:t>Find </a:t>
            </a:r>
            <a:r>
              <a:rPr lang="en-GB" sz="1600" dirty="0">
                <a:solidFill>
                  <a:srgbClr val="FFFF00"/>
                </a:solidFill>
              </a:rPr>
              <a:t>E</a:t>
            </a:r>
            <a:r>
              <a:rPr lang="en-GB" sz="1600" dirty="0" smtClean="0">
                <a:solidFill>
                  <a:srgbClr val="FFFF00"/>
                </a:solidFill>
              </a:rPr>
              <a:t>dges…</a:t>
            </a:r>
            <a:endParaRPr lang="en-GB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019175" y="1408511"/>
            <a:ext cx="6818586" cy="834628"/>
          </a:xfrm>
        </p:spPr>
        <p:txBody>
          <a:bodyPr/>
          <a:lstStyle/>
          <a:p>
            <a:pPr marL="457200" indent="-457200" eaLnBrk="1" hangingPunct="1"/>
            <a:r>
              <a:rPr lang="en-US" altLang="en-US" sz="1800" dirty="0">
                <a:solidFill>
                  <a:srgbClr val="FFFF00"/>
                </a:solidFill>
              </a:rPr>
              <a:t>Gamma</a:t>
            </a:r>
            <a:endParaRPr lang="en-US" altLang="en-US" sz="1200" dirty="0">
              <a:solidFill>
                <a:srgbClr val="FFFF00"/>
              </a:solidFill>
            </a:endParaRPr>
          </a:p>
          <a:p>
            <a:pPr marL="457200" indent="-457200" eaLnBrk="1" hangingPunct="1"/>
            <a:r>
              <a:rPr lang="en-US" altLang="en-US" sz="1200" dirty="0">
                <a:solidFill>
                  <a:srgbClr val="FFFF00"/>
                </a:solidFill>
              </a:rPr>
              <a:t>	</a:t>
            </a:r>
            <a:r>
              <a:rPr lang="en-US" altLang="en-US" sz="1600" dirty="0">
                <a:solidFill>
                  <a:srgbClr val="FFFF00"/>
                </a:solidFill>
              </a:rPr>
              <a:t>Faint objects can be made more intense without saturating bright objects (</a:t>
            </a:r>
            <a:r>
              <a:rPr lang="en-US" altLang="en-US" sz="1600" dirty="0">
                <a:solidFill>
                  <a:srgbClr val="FFFF00"/>
                </a:solidFill>
                <a:sym typeface="Symbol" pitchFamily="18" charset="2"/>
              </a:rPr>
              <a:t></a:t>
            </a:r>
            <a:r>
              <a:rPr lang="en-US" altLang="en-US" sz="1600" dirty="0">
                <a:solidFill>
                  <a:srgbClr val="FFFF00"/>
                </a:solidFill>
              </a:rPr>
              <a:t> &lt;1). </a:t>
            </a:r>
          </a:p>
          <a:p>
            <a:pPr marL="457200" indent="-457200" eaLnBrk="1" hangingPunct="1"/>
            <a:r>
              <a:rPr lang="en-US" altLang="en-US" sz="1600" dirty="0">
                <a:solidFill>
                  <a:srgbClr val="FFFF00"/>
                </a:solidFill>
              </a:rPr>
              <a:t>	Medium-intensity objects can be made fainter without dimming the bright objects (</a:t>
            </a:r>
            <a:r>
              <a:rPr lang="en-US" altLang="en-US" sz="1600" dirty="0">
                <a:solidFill>
                  <a:srgbClr val="FFFF00"/>
                </a:solidFill>
                <a:sym typeface="Symbol" pitchFamily="18" charset="2"/>
              </a:rPr>
              <a:t></a:t>
            </a:r>
            <a:r>
              <a:rPr lang="en-US" altLang="en-US" sz="1600" dirty="0">
                <a:solidFill>
                  <a:srgbClr val="FFFF00"/>
                </a:solidFill>
              </a:rPr>
              <a:t> &gt; 1). </a:t>
            </a:r>
          </a:p>
          <a:p>
            <a:pPr marL="457200" indent="-457200" eaLnBrk="1" hangingPunct="1"/>
            <a:endParaRPr lang="en-US" altLang="en-US" sz="1200" dirty="0">
              <a:solidFill>
                <a:srgbClr val="FFFF00"/>
              </a:solidFill>
            </a:endParaRPr>
          </a:p>
          <a:p>
            <a:pPr marL="457200" indent="-457200" eaLnBrk="1" hangingPunct="1"/>
            <a:endParaRPr lang="en-US" altLang="en-US" sz="1200" dirty="0">
              <a:solidFill>
                <a:srgbClr val="FFFF00"/>
              </a:solidFill>
            </a:endParaRPr>
          </a:p>
        </p:txBody>
      </p:sp>
      <p:grpSp>
        <p:nvGrpSpPr>
          <p:cNvPr id="98316" name="Group 12"/>
          <p:cNvGrpSpPr>
            <a:grpSpLocks/>
          </p:cNvGrpSpPr>
          <p:nvPr/>
        </p:nvGrpSpPr>
        <p:grpSpPr bwMode="auto">
          <a:xfrm>
            <a:off x="3397593" y="3087458"/>
            <a:ext cx="2045494" cy="2045494"/>
            <a:chOff x="1991" y="2474"/>
            <a:chExt cx="1718" cy="1718"/>
          </a:xfrm>
        </p:grpSpPr>
        <p:pic>
          <p:nvPicPr>
            <p:cNvPr id="72723" name="Picture 7" descr="reg_gamma_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" y="2474"/>
              <a:ext cx="1718" cy="1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24" name="Rectangle 8"/>
            <p:cNvSpPr>
              <a:spLocks noChangeArrowheads="1"/>
            </p:cNvSpPr>
            <p:nvPr/>
          </p:nvSpPr>
          <p:spPr bwMode="auto">
            <a:xfrm>
              <a:off x="1991" y="2474"/>
              <a:ext cx="42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200">
                  <a:solidFill>
                    <a:srgbClr val="FFFFFF"/>
                  </a:solidFill>
                  <a:sym typeface="Symbol" pitchFamily="18" charset="2"/>
                </a:rPr>
                <a:t></a:t>
              </a:r>
              <a:r>
                <a:rPr lang="en-US" altLang="en-US" sz="1200">
                  <a:solidFill>
                    <a:srgbClr val="FFFFFF"/>
                  </a:solidFill>
                </a:rPr>
                <a:t> = 1</a:t>
              </a:r>
            </a:p>
          </p:txBody>
        </p:sp>
      </p:grpSp>
      <p:grpSp>
        <p:nvGrpSpPr>
          <p:cNvPr id="98315" name="Group 11"/>
          <p:cNvGrpSpPr>
            <a:grpSpLocks/>
          </p:cNvGrpSpPr>
          <p:nvPr/>
        </p:nvGrpSpPr>
        <p:grpSpPr bwMode="auto">
          <a:xfrm>
            <a:off x="1185412" y="3087458"/>
            <a:ext cx="2045494" cy="2045494"/>
            <a:chOff x="133" y="2474"/>
            <a:chExt cx="1718" cy="1718"/>
          </a:xfrm>
        </p:grpSpPr>
        <p:pic>
          <p:nvPicPr>
            <p:cNvPr id="72721" name="Picture 5" descr="red_gamma_0_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" y="2474"/>
              <a:ext cx="1718" cy="1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22" name="Rectangle 9"/>
            <p:cNvSpPr>
              <a:spLocks noChangeArrowheads="1"/>
            </p:cNvSpPr>
            <p:nvPr/>
          </p:nvSpPr>
          <p:spPr bwMode="auto">
            <a:xfrm>
              <a:off x="133" y="2474"/>
              <a:ext cx="53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200">
                  <a:solidFill>
                    <a:srgbClr val="FFFFFF"/>
                  </a:solidFill>
                  <a:sym typeface="Symbol" pitchFamily="18" charset="2"/>
                </a:rPr>
                <a:t></a:t>
              </a:r>
              <a:r>
                <a:rPr lang="en-US" altLang="en-US" sz="1200">
                  <a:solidFill>
                    <a:srgbClr val="FFFFFF"/>
                  </a:solidFill>
                </a:rPr>
                <a:t> = 0.5</a:t>
              </a:r>
            </a:p>
          </p:txBody>
        </p:sp>
      </p:grpSp>
      <p:grpSp>
        <p:nvGrpSpPr>
          <p:cNvPr id="98317" name="Group 13"/>
          <p:cNvGrpSpPr>
            <a:grpSpLocks/>
          </p:cNvGrpSpPr>
          <p:nvPr/>
        </p:nvGrpSpPr>
        <p:grpSpPr bwMode="auto">
          <a:xfrm>
            <a:off x="5610965" y="3087458"/>
            <a:ext cx="2045494" cy="2045494"/>
            <a:chOff x="3850" y="2474"/>
            <a:chExt cx="1718" cy="1718"/>
          </a:xfrm>
        </p:grpSpPr>
        <p:pic>
          <p:nvPicPr>
            <p:cNvPr id="72719" name="Picture 6" descr="red_gamma_1_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" y="2474"/>
              <a:ext cx="1718" cy="1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20" name="Rectangle 10"/>
            <p:cNvSpPr>
              <a:spLocks noChangeArrowheads="1"/>
            </p:cNvSpPr>
            <p:nvPr/>
          </p:nvSpPr>
          <p:spPr bwMode="auto">
            <a:xfrm>
              <a:off x="3850" y="2474"/>
              <a:ext cx="53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200">
                  <a:solidFill>
                    <a:srgbClr val="FFFFFF"/>
                  </a:solidFill>
                  <a:sym typeface="Symbol" pitchFamily="18" charset="2"/>
                </a:rPr>
                <a:t></a:t>
              </a:r>
              <a:r>
                <a:rPr lang="en-US" altLang="en-US" sz="1200">
                  <a:solidFill>
                    <a:srgbClr val="FFFFFF"/>
                  </a:solidFill>
                </a:rPr>
                <a:t> = 1.5</a:t>
              </a:r>
            </a:p>
          </p:txBody>
        </p:sp>
      </p:grpSp>
      <p:sp>
        <p:nvSpPr>
          <p:cNvPr id="72712" name="Rectangle 21"/>
          <p:cNvSpPr>
            <a:spLocks noChangeArrowheads="1"/>
          </p:cNvSpPr>
          <p:nvPr/>
        </p:nvSpPr>
        <p:spPr bwMode="auto">
          <a:xfrm>
            <a:off x="361950" y="171450"/>
            <a:ext cx="8419449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3600" dirty="0">
                <a:solidFill>
                  <a:srgbClr val="FFFFFF"/>
                </a:solidFill>
              </a:rPr>
              <a:t>Process&gt;Math&gt;Gamma</a:t>
            </a:r>
            <a:r>
              <a:rPr lang="en-GB" altLang="en-US" sz="2700" dirty="0">
                <a:solidFill>
                  <a:srgbClr val="FFFFFF"/>
                </a:solidFill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600" dirty="0">
                <a:solidFill>
                  <a:srgbClr val="FFFFFF"/>
                </a:solidFill>
              </a:rPr>
              <a:t>Built-In function: </a:t>
            </a:r>
            <a:r>
              <a:rPr lang="en-GB" altLang="en-US" sz="1600" dirty="0">
                <a:solidFill>
                  <a:srgbClr val="FFFFFF"/>
                </a:solidFill>
                <a:hlinkClick r:id="rId6"/>
              </a:rPr>
              <a:t>http://rsbweb.nih.gov/ij/docs/guide/146-29.html#toc-Subsection-29.9</a:t>
            </a:r>
            <a:endParaRPr lang="en-GB" altLang="en-US" sz="1600" dirty="0">
              <a:solidFill>
                <a:srgbClr val="FFFFFF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600" dirty="0">
                <a:solidFill>
                  <a:srgbClr val="FFFFFF"/>
                </a:solidFill>
              </a:rPr>
              <a:t>Macro: </a:t>
            </a:r>
            <a:r>
              <a:rPr lang="en-GB" altLang="en-US" sz="1600" dirty="0">
                <a:solidFill>
                  <a:srgbClr val="FFFFFF"/>
                </a:solidFill>
                <a:hlinkClick r:id="rId7"/>
              </a:rPr>
              <a:t>http://imagej.nih.gov/ij/macros/tools/GammaCorrectionTool.txt</a:t>
            </a:r>
            <a:endParaRPr lang="en-GB" altLang="en-US" sz="1600" dirty="0">
              <a:solidFill>
                <a:srgbClr val="FFFFFF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GB" altLang="en-US" sz="135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76936" y="5255244"/>
            <a:ext cx="66225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Non-linear, but OK as long as you say what you’ve </a:t>
            </a:r>
            <a:r>
              <a:rPr lang="en-GB" sz="2000" dirty="0" smtClean="0">
                <a:solidFill>
                  <a:schemeClr val="bg1"/>
                </a:solidFill>
              </a:rPr>
              <a:t>done.</a:t>
            </a:r>
          </a:p>
          <a:p>
            <a:r>
              <a:rPr lang="en-GB" sz="2000" dirty="0" smtClean="0">
                <a:solidFill>
                  <a:schemeClr val="bg1"/>
                </a:solidFill>
              </a:rPr>
              <a:t>Do intensity analysis </a:t>
            </a:r>
            <a:r>
              <a:rPr lang="en-GB" sz="2000" dirty="0">
                <a:solidFill>
                  <a:schemeClr val="bg1"/>
                </a:solidFill>
              </a:rPr>
              <a:t>on un-manipulated image </a:t>
            </a:r>
            <a:r>
              <a:rPr lang="en-GB" sz="2000" dirty="0" err="1">
                <a:solidFill>
                  <a:schemeClr val="bg1"/>
                </a:solidFill>
              </a:rPr>
              <a:t>tho</a:t>
            </a:r>
            <a:r>
              <a:rPr lang="en-GB" sz="2000" dirty="0" smtClean="0">
                <a:solidFill>
                  <a:schemeClr val="bg1"/>
                </a:solidFill>
              </a:rPr>
              <a:t>!</a:t>
            </a:r>
          </a:p>
          <a:p>
            <a:r>
              <a:rPr lang="en-GB" sz="2000" dirty="0" smtClean="0">
                <a:solidFill>
                  <a:schemeClr val="bg1"/>
                </a:solidFill>
              </a:rPr>
              <a:t>Can be very useful for segmentation.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79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 idx="4294967295"/>
          </p:nvPr>
        </p:nvSpPr>
        <p:spPr>
          <a:xfrm>
            <a:off x="685800" y="-257907"/>
            <a:ext cx="7772400" cy="1143000"/>
          </a:xfrm>
        </p:spPr>
        <p:txBody>
          <a:bodyPr/>
          <a:lstStyle/>
          <a:p>
            <a:r>
              <a:rPr lang="en-GB" altLang="en-US" sz="4000" dirty="0" smtClean="0">
                <a:solidFill>
                  <a:schemeClr val="bg1"/>
                </a:solidFill>
              </a:rPr>
              <a:t>Stacks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914400" y="885093"/>
            <a:ext cx="7678615" cy="5310188"/>
          </a:xfrm>
        </p:spPr>
        <p:txBody>
          <a:bodyPr/>
          <a:lstStyle/>
          <a:p>
            <a:r>
              <a:rPr lang="en-GB" altLang="en-US" sz="2000" dirty="0" smtClean="0">
                <a:solidFill>
                  <a:srgbClr val="FFFF00"/>
                </a:solidFill>
              </a:rPr>
              <a:t>ImageJ/Fiji can display multiple spatially or temporally related images in a single window</a:t>
            </a:r>
          </a:p>
          <a:p>
            <a:endParaRPr lang="en-GB" altLang="en-US" sz="2000" dirty="0" smtClean="0">
              <a:solidFill>
                <a:srgbClr val="FFFF00"/>
              </a:solidFill>
            </a:endParaRPr>
          </a:p>
          <a:p>
            <a:r>
              <a:rPr lang="en-GB" altLang="en-US" sz="2000" dirty="0" smtClean="0">
                <a:solidFill>
                  <a:srgbClr val="FFFF00"/>
                </a:solidFill>
              </a:rPr>
              <a:t>The image set is called a stack and the images that make up a stack are called slices</a:t>
            </a:r>
          </a:p>
          <a:p>
            <a:endParaRPr lang="en-GB" altLang="en-US" sz="2000" dirty="0" smtClean="0">
              <a:solidFill>
                <a:srgbClr val="FFFF00"/>
              </a:solidFill>
            </a:endParaRPr>
          </a:p>
          <a:p>
            <a:r>
              <a:rPr lang="en-GB" altLang="en-US" sz="2000" dirty="0" smtClean="0">
                <a:solidFill>
                  <a:srgbClr val="FFFF00"/>
                </a:solidFill>
              </a:rPr>
              <a:t>In stacks, a pixel (which represents 2D image data in a bitmap image) becomes a voxel (volumetric pixel), i.e., an intensity value on a regular grid in a three dimensional space.</a:t>
            </a:r>
          </a:p>
          <a:p>
            <a:endParaRPr lang="en-GB" altLang="en-US" sz="2000" dirty="0" smtClean="0">
              <a:solidFill>
                <a:srgbClr val="FFFF00"/>
              </a:solidFill>
            </a:endParaRPr>
          </a:p>
          <a:p>
            <a:r>
              <a:rPr lang="en-GB" altLang="en-US" sz="2000" dirty="0" smtClean="0">
                <a:solidFill>
                  <a:srgbClr val="FFFF00"/>
                </a:solidFill>
              </a:rPr>
              <a:t>All the slices in a stack must be the same size and bit depth.</a:t>
            </a:r>
          </a:p>
          <a:p>
            <a:endParaRPr lang="en-GB" altLang="en-US" sz="2000" dirty="0">
              <a:solidFill>
                <a:srgbClr val="FFFF00"/>
              </a:solidFill>
            </a:endParaRPr>
          </a:p>
          <a:p>
            <a:r>
              <a:rPr lang="en-GB" altLang="en-US" sz="2000" dirty="0">
                <a:solidFill>
                  <a:srgbClr val="FFFF00"/>
                </a:solidFill>
                <a:hlinkClick r:id="rId2"/>
              </a:rPr>
              <a:t>http://</a:t>
            </a:r>
            <a:r>
              <a:rPr lang="en-GB" altLang="en-US" sz="2000" dirty="0" smtClean="0">
                <a:solidFill>
                  <a:srgbClr val="FFFF00"/>
                </a:solidFill>
                <a:hlinkClick r:id="rId2"/>
              </a:rPr>
              <a:t>imagej.net/Z-functions</a:t>
            </a:r>
            <a:endParaRPr lang="en-GB" altLang="en-US" sz="2000" dirty="0" smtClean="0">
              <a:solidFill>
                <a:srgbClr val="FFFF00"/>
              </a:solidFill>
            </a:endParaRPr>
          </a:p>
          <a:p>
            <a:endParaRPr lang="en-GB" altLang="en-US" sz="2000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Group 11"/>
          <p:cNvGrpSpPr>
            <a:grpSpLocks/>
          </p:cNvGrpSpPr>
          <p:nvPr/>
        </p:nvGrpSpPr>
        <p:grpSpPr bwMode="auto">
          <a:xfrm>
            <a:off x="468313" y="311150"/>
            <a:ext cx="5276850" cy="933450"/>
            <a:chOff x="310" y="196"/>
            <a:chExt cx="3324" cy="588"/>
          </a:xfrm>
        </p:grpSpPr>
        <p:pic>
          <p:nvPicPr>
            <p:cNvPr id="5633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" y="196"/>
              <a:ext cx="3324" cy="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331" name="Text Box 8"/>
            <p:cNvSpPr txBox="1">
              <a:spLocks noChangeArrowheads="1"/>
            </p:cNvSpPr>
            <p:nvPr/>
          </p:nvSpPr>
          <p:spPr bwMode="auto">
            <a:xfrm>
              <a:off x="504" y="276"/>
              <a:ext cx="300" cy="42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en-US" sz="3600">
                  <a:solidFill>
                    <a:srgbClr val="FF0000"/>
                  </a:solidFill>
                </a:rPr>
                <a:t>1</a:t>
              </a:r>
            </a:p>
          </p:txBody>
        </p:sp>
      </p:grpSp>
      <p:pic>
        <p:nvPicPr>
          <p:cNvPr id="5632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6" t="15611" r="44115" b="27806"/>
          <a:stretch>
            <a:fillRect/>
          </a:stretch>
        </p:blipFill>
        <p:spPr bwMode="auto">
          <a:xfrm>
            <a:off x="1050925" y="1487488"/>
            <a:ext cx="2984500" cy="4995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4" name="Text Box 9"/>
          <p:cNvSpPr txBox="1">
            <a:spLocks noChangeArrowheads="1"/>
          </p:cNvSpPr>
          <p:nvPr/>
        </p:nvSpPr>
        <p:spPr bwMode="auto">
          <a:xfrm>
            <a:off x="2305050" y="1866900"/>
            <a:ext cx="476250" cy="67945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36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6325" name="Text Box 7"/>
          <p:cNvSpPr txBox="1">
            <a:spLocks noChangeArrowheads="1"/>
          </p:cNvSpPr>
          <p:nvPr/>
        </p:nvSpPr>
        <p:spPr bwMode="auto">
          <a:xfrm>
            <a:off x="2919413" y="1971675"/>
            <a:ext cx="2625725" cy="4762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Image&gt;Stacks&gt;…</a:t>
            </a:r>
          </a:p>
        </p:txBody>
      </p:sp>
      <p:sp>
        <p:nvSpPr>
          <p:cNvPr id="56326" name="Text Box 5"/>
          <p:cNvSpPr txBox="1">
            <a:spLocks noChangeArrowheads="1"/>
          </p:cNvSpPr>
          <p:nvPr/>
        </p:nvSpPr>
        <p:spPr bwMode="auto">
          <a:xfrm>
            <a:off x="1352550" y="546100"/>
            <a:ext cx="1785938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Stack Tools</a:t>
            </a:r>
          </a:p>
        </p:txBody>
      </p:sp>
      <p:sp>
        <p:nvSpPr>
          <p:cNvPr id="56327" name="Text Box 13"/>
          <p:cNvSpPr txBox="1">
            <a:spLocks noChangeArrowheads="1"/>
          </p:cNvSpPr>
          <p:nvPr/>
        </p:nvSpPr>
        <p:spPr bwMode="auto">
          <a:xfrm>
            <a:off x="5663018" y="3895079"/>
            <a:ext cx="1196161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/>
              <a:t>P</a:t>
            </a:r>
            <a:r>
              <a:rPr lang="en-GB" altLang="en-US" sz="2400" dirty="0" smtClean="0"/>
              <a:t>lugins</a:t>
            </a:r>
            <a:endParaRPr lang="en-GB" altLang="en-US" sz="2400" dirty="0"/>
          </a:p>
        </p:txBody>
      </p:sp>
      <p:sp>
        <p:nvSpPr>
          <p:cNvPr id="56328" name="Text Box 14"/>
          <p:cNvSpPr txBox="1">
            <a:spLocks noChangeArrowheads="1"/>
          </p:cNvSpPr>
          <p:nvPr/>
        </p:nvSpPr>
        <p:spPr bwMode="auto">
          <a:xfrm>
            <a:off x="5081993" y="3793479"/>
            <a:ext cx="476250" cy="67945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36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2628900" y="4673600"/>
            <a:ext cx="812800" cy="1397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487" y="4538662"/>
            <a:ext cx="3705225" cy="828675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 bwMode="auto">
          <a:xfrm>
            <a:off x="2732088" y="5003801"/>
            <a:ext cx="1027112" cy="1920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42566" y="1436443"/>
            <a:ext cx="24680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solidFill>
                  <a:srgbClr val="FFFF00"/>
                </a:solidFill>
                <a:latin typeface="+mn-lt"/>
              </a:rPr>
              <a:t>Example:</a:t>
            </a:r>
          </a:p>
          <a:p>
            <a:r>
              <a:rPr lang="en-GB" sz="1800" dirty="0" smtClean="0">
                <a:solidFill>
                  <a:srgbClr val="FFC000"/>
                </a:solidFill>
                <a:latin typeface="+mn-lt"/>
              </a:rPr>
              <a:t>Zebrafish</a:t>
            </a:r>
          </a:p>
          <a:p>
            <a:pPr marL="342900" indent="-342900">
              <a:buFontTx/>
              <a:buChar char="-"/>
            </a:pPr>
            <a:r>
              <a:rPr lang="en-GB" sz="1800" dirty="0" smtClean="0">
                <a:solidFill>
                  <a:srgbClr val="FFC000"/>
                </a:solidFill>
                <a:latin typeface="+mn-lt"/>
              </a:rPr>
              <a:t>Z project</a:t>
            </a:r>
          </a:p>
          <a:p>
            <a:pPr marL="342900" indent="-342900">
              <a:buFontTx/>
              <a:buChar char="-"/>
            </a:pPr>
            <a:r>
              <a:rPr lang="en-GB" sz="1800" dirty="0" smtClean="0">
                <a:solidFill>
                  <a:srgbClr val="FFC000"/>
                </a:solidFill>
                <a:latin typeface="+mn-lt"/>
              </a:rPr>
              <a:t>Extended Depth of Field</a:t>
            </a:r>
          </a:p>
          <a:p>
            <a:pPr marL="342900" indent="-342900">
              <a:buFontTx/>
              <a:buChar char="-"/>
            </a:pPr>
            <a:endParaRPr lang="en-GB" sz="1800" dirty="0" smtClean="0">
              <a:solidFill>
                <a:srgbClr val="FFFF00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-177312"/>
            <a:ext cx="7772400" cy="989013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chemeClr val="bg1"/>
                </a:solidFill>
              </a:rPr>
              <a:t>Stack manipulation (1)</a:t>
            </a:r>
          </a:p>
        </p:txBody>
      </p:sp>
      <p:sp>
        <p:nvSpPr>
          <p:cNvPr id="54275" name="Line 10"/>
          <p:cNvSpPr>
            <a:spLocks noChangeShapeType="1"/>
          </p:cNvSpPr>
          <p:nvPr/>
        </p:nvSpPr>
        <p:spPr bwMode="auto">
          <a:xfrm rot="16200000" flipH="1">
            <a:off x="5771357" y="4942681"/>
            <a:ext cx="1276350" cy="1312863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54276" name="Group 11"/>
          <p:cNvGrpSpPr>
            <a:grpSpLocks/>
          </p:cNvGrpSpPr>
          <p:nvPr/>
        </p:nvGrpSpPr>
        <p:grpSpPr bwMode="auto">
          <a:xfrm>
            <a:off x="3990975" y="5703888"/>
            <a:ext cx="1149350" cy="1000125"/>
            <a:chOff x="3841" y="2591"/>
            <a:chExt cx="724" cy="630"/>
          </a:xfrm>
        </p:grpSpPr>
        <p:sp>
          <p:nvSpPr>
            <p:cNvPr id="54318" name="Rectangle 12"/>
            <p:cNvSpPr>
              <a:spLocks noChangeArrowheads="1"/>
            </p:cNvSpPr>
            <p:nvPr/>
          </p:nvSpPr>
          <p:spPr bwMode="auto">
            <a:xfrm>
              <a:off x="4323" y="2908"/>
              <a:ext cx="242" cy="312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cs typeface="Arial" charset="0"/>
                </a:rPr>
                <a:t>6</a:t>
              </a:r>
            </a:p>
          </p:txBody>
        </p:sp>
        <p:sp>
          <p:nvSpPr>
            <p:cNvPr id="54319" name="Rectangle 13"/>
            <p:cNvSpPr>
              <a:spLocks noChangeArrowheads="1"/>
            </p:cNvSpPr>
            <p:nvPr/>
          </p:nvSpPr>
          <p:spPr bwMode="auto">
            <a:xfrm>
              <a:off x="3841" y="2591"/>
              <a:ext cx="242" cy="312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cs typeface="Arial" charset="0"/>
                </a:rPr>
                <a:t>1</a:t>
              </a:r>
            </a:p>
          </p:txBody>
        </p:sp>
        <p:sp>
          <p:nvSpPr>
            <p:cNvPr id="54320" name="Rectangle 14"/>
            <p:cNvSpPr>
              <a:spLocks noChangeArrowheads="1"/>
            </p:cNvSpPr>
            <p:nvPr/>
          </p:nvSpPr>
          <p:spPr bwMode="auto">
            <a:xfrm>
              <a:off x="4084" y="2908"/>
              <a:ext cx="242" cy="313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cs typeface="Arial" charset="0"/>
                </a:rPr>
                <a:t>5</a:t>
              </a:r>
            </a:p>
          </p:txBody>
        </p:sp>
        <p:sp>
          <p:nvSpPr>
            <p:cNvPr id="54321" name="Rectangle 15"/>
            <p:cNvSpPr>
              <a:spLocks noChangeArrowheads="1"/>
            </p:cNvSpPr>
            <p:nvPr/>
          </p:nvSpPr>
          <p:spPr bwMode="auto">
            <a:xfrm>
              <a:off x="4084" y="2591"/>
              <a:ext cx="242" cy="313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cs typeface="Arial" charset="0"/>
                </a:rPr>
                <a:t>2</a:t>
              </a:r>
            </a:p>
          </p:txBody>
        </p:sp>
        <p:sp>
          <p:nvSpPr>
            <p:cNvPr id="54322" name="Rectangle 16"/>
            <p:cNvSpPr>
              <a:spLocks noChangeArrowheads="1"/>
            </p:cNvSpPr>
            <p:nvPr/>
          </p:nvSpPr>
          <p:spPr bwMode="auto">
            <a:xfrm>
              <a:off x="4323" y="2591"/>
              <a:ext cx="242" cy="312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cs typeface="Arial" charset="0"/>
                </a:rPr>
                <a:t>3</a:t>
              </a:r>
            </a:p>
          </p:txBody>
        </p:sp>
        <p:sp>
          <p:nvSpPr>
            <p:cNvPr id="54323" name="Rectangle 17"/>
            <p:cNvSpPr>
              <a:spLocks noChangeArrowheads="1"/>
            </p:cNvSpPr>
            <p:nvPr/>
          </p:nvSpPr>
          <p:spPr bwMode="auto">
            <a:xfrm>
              <a:off x="3841" y="2908"/>
              <a:ext cx="242" cy="312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cs typeface="Arial" charset="0"/>
                </a:rPr>
                <a:t>4</a:t>
              </a:r>
            </a:p>
          </p:txBody>
        </p:sp>
      </p:grpSp>
      <p:sp>
        <p:nvSpPr>
          <p:cNvPr id="54277" name="Line 18"/>
          <p:cNvSpPr>
            <a:spLocks noChangeShapeType="1"/>
          </p:cNvSpPr>
          <p:nvPr/>
        </p:nvSpPr>
        <p:spPr bwMode="auto">
          <a:xfrm rot="5400000" flipH="1">
            <a:off x="3951288" y="5184775"/>
            <a:ext cx="811212" cy="15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78" name="Line 19"/>
          <p:cNvSpPr>
            <a:spLocks noChangeShapeType="1"/>
          </p:cNvSpPr>
          <p:nvPr/>
        </p:nvSpPr>
        <p:spPr bwMode="auto">
          <a:xfrm rot="16200000" flipH="1">
            <a:off x="4124326" y="5235575"/>
            <a:ext cx="811212" cy="15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79" name="Text Box 20"/>
          <p:cNvSpPr txBox="1">
            <a:spLocks noChangeArrowheads="1"/>
          </p:cNvSpPr>
          <p:nvPr/>
        </p:nvSpPr>
        <p:spPr bwMode="auto">
          <a:xfrm>
            <a:off x="3894138" y="4997450"/>
            <a:ext cx="1092200" cy="3857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Montage</a:t>
            </a:r>
          </a:p>
        </p:txBody>
      </p:sp>
      <p:sp>
        <p:nvSpPr>
          <p:cNvPr id="54280" name="Rectangle 21"/>
          <p:cNvSpPr>
            <a:spLocks noChangeArrowheads="1"/>
          </p:cNvSpPr>
          <p:nvPr/>
        </p:nvSpPr>
        <p:spPr bwMode="auto">
          <a:xfrm>
            <a:off x="7516813" y="3509963"/>
            <a:ext cx="384175" cy="4953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6</a:t>
            </a:r>
          </a:p>
        </p:txBody>
      </p:sp>
      <p:sp>
        <p:nvSpPr>
          <p:cNvPr id="54281" name="Rectangle 22"/>
          <p:cNvSpPr>
            <a:spLocks noChangeArrowheads="1"/>
          </p:cNvSpPr>
          <p:nvPr/>
        </p:nvSpPr>
        <p:spPr bwMode="auto">
          <a:xfrm>
            <a:off x="8416925" y="4110038"/>
            <a:ext cx="384175" cy="4953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1</a:t>
            </a:r>
          </a:p>
        </p:txBody>
      </p:sp>
      <p:sp>
        <p:nvSpPr>
          <p:cNvPr id="54282" name="Rectangle 23"/>
          <p:cNvSpPr>
            <a:spLocks noChangeArrowheads="1"/>
          </p:cNvSpPr>
          <p:nvPr/>
        </p:nvSpPr>
        <p:spPr bwMode="auto">
          <a:xfrm>
            <a:off x="7853363" y="4311650"/>
            <a:ext cx="384175" cy="496888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5</a:t>
            </a:r>
          </a:p>
        </p:txBody>
      </p:sp>
      <p:sp>
        <p:nvSpPr>
          <p:cNvPr id="54283" name="Rectangle 24"/>
          <p:cNvSpPr>
            <a:spLocks noChangeArrowheads="1"/>
          </p:cNvSpPr>
          <p:nvPr/>
        </p:nvSpPr>
        <p:spPr bwMode="auto">
          <a:xfrm>
            <a:off x="8259763" y="3549650"/>
            <a:ext cx="384175" cy="496888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2</a:t>
            </a:r>
          </a:p>
        </p:txBody>
      </p:sp>
      <p:sp>
        <p:nvSpPr>
          <p:cNvPr id="54284" name="Rectangle 25"/>
          <p:cNvSpPr>
            <a:spLocks noChangeArrowheads="1"/>
          </p:cNvSpPr>
          <p:nvPr/>
        </p:nvSpPr>
        <p:spPr bwMode="auto">
          <a:xfrm>
            <a:off x="7353300" y="4170363"/>
            <a:ext cx="384175" cy="4953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3</a:t>
            </a:r>
          </a:p>
        </p:txBody>
      </p:sp>
      <p:sp>
        <p:nvSpPr>
          <p:cNvPr id="54285" name="Rectangle 26"/>
          <p:cNvSpPr>
            <a:spLocks noChangeArrowheads="1"/>
          </p:cNvSpPr>
          <p:nvPr/>
        </p:nvSpPr>
        <p:spPr bwMode="auto">
          <a:xfrm>
            <a:off x="7804150" y="3844925"/>
            <a:ext cx="384175" cy="4953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4</a:t>
            </a:r>
          </a:p>
        </p:txBody>
      </p:sp>
      <p:sp>
        <p:nvSpPr>
          <p:cNvPr id="54286" name="Text Box 27"/>
          <p:cNvSpPr txBox="1">
            <a:spLocks noChangeArrowheads="1"/>
          </p:cNvSpPr>
          <p:nvPr/>
        </p:nvSpPr>
        <p:spPr bwMode="auto">
          <a:xfrm>
            <a:off x="6230938" y="4308475"/>
            <a:ext cx="920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cs typeface="Arial" charset="0"/>
              </a:rPr>
              <a:t>images</a:t>
            </a:r>
          </a:p>
        </p:txBody>
      </p:sp>
      <p:sp>
        <p:nvSpPr>
          <p:cNvPr id="54287" name="Text Box 28"/>
          <p:cNvSpPr txBox="1">
            <a:spLocks noChangeArrowheads="1"/>
          </p:cNvSpPr>
          <p:nvPr/>
        </p:nvSpPr>
        <p:spPr bwMode="auto">
          <a:xfrm>
            <a:off x="6273800" y="3497263"/>
            <a:ext cx="717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cs typeface="Arial" charset="0"/>
              </a:rPr>
              <a:t>stack</a:t>
            </a:r>
          </a:p>
        </p:txBody>
      </p:sp>
      <p:sp>
        <p:nvSpPr>
          <p:cNvPr id="54288" name="Rectangle 29"/>
          <p:cNvSpPr>
            <a:spLocks noChangeArrowheads="1"/>
          </p:cNvSpPr>
          <p:nvPr/>
        </p:nvSpPr>
        <p:spPr bwMode="auto">
          <a:xfrm>
            <a:off x="1550988" y="4302125"/>
            <a:ext cx="384175" cy="4953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1</a:t>
            </a:r>
          </a:p>
        </p:txBody>
      </p:sp>
      <p:sp>
        <p:nvSpPr>
          <p:cNvPr id="54289" name="Rectangle 30"/>
          <p:cNvSpPr>
            <a:spLocks noChangeArrowheads="1"/>
          </p:cNvSpPr>
          <p:nvPr/>
        </p:nvSpPr>
        <p:spPr bwMode="auto">
          <a:xfrm>
            <a:off x="1279525" y="4130675"/>
            <a:ext cx="384175" cy="4953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2</a:t>
            </a:r>
          </a:p>
        </p:txBody>
      </p:sp>
      <p:sp>
        <p:nvSpPr>
          <p:cNvPr id="54290" name="Rectangle 31"/>
          <p:cNvSpPr>
            <a:spLocks noChangeArrowheads="1"/>
          </p:cNvSpPr>
          <p:nvPr/>
        </p:nvSpPr>
        <p:spPr bwMode="auto">
          <a:xfrm>
            <a:off x="1008063" y="3957638"/>
            <a:ext cx="384175" cy="496887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3</a:t>
            </a:r>
          </a:p>
        </p:txBody>
      </p:sp>
      <p:sp>
        <p:nvSpPr>
          <p:cNvPr id="54291" name="Rectangle 32"/>
          <p:cNvSpPr>
            <a:spLocks noChangeArrowheads="1"/>
          </p:cNvSpPr>
          <p:nvPr/>
        </p:nvSpPr>
        <p:spPr bwMode="auto">
          <a:xfrm>
            <a:off x="735013" y="3784600"/>
            <a:ext cx="384175" cy="496888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4</a:t>
            </a:r>
          </a:p>
        </p:txBody>
      </p:sp>
      <p:sp>
        <p:nvSpPr>
          <p:cNvPr id="54292" name="Rectangle 33"/>
          <p:cNvSpPr>
            <a:spLocks noChangeArrowheads="1"/>
          </p:cNvSpPr>
          <p:nvPr/>
        </p:nvSpPr>
        <p:spPr bwMode="auto">
          <a:xfrm>
            <a:off x="463550" y="3613150"/>
            <a:ext cx="384175" cy="4953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5</a:t>
            </a:r>
          </a:p>
        </p:txBody>
      </p:sp>
      <p:sp>
        <p:nvSpPr>
          <p:cNvPr id="54293" name="Rectangle 34"/>
          <p:cNvSpPr>
            <a:spLocks noChangeArrowheads="1"/>
          </p:cNvSpPr>
          <p:nvPr/>
        </p:nvSpPr>
        <p:spPr bwMode="auto">
          <a:xfrm>
            <a:off x="190500" y="3440113"/>
            <a:ext cx="384175" cy="4953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6</a:t>
            </a:r>
          </a:p>
        </p:txBody>
      </p:sp>
      <p:sp>
        <p:nvSpPr>
          <p:cNvPr id="54294" name="Rectangle 35"/>
          <p:cNvSpPr>
            <a:spLocks noChangeArrowheads="1"/>
          </p:cNvSpPr>
          <p:nvPr/>
        </p:nvSpPr>
        <p:spPr bwMode="auto">
          <a:xfrm>
            <a:off x="5362575" y="4227513"/>
            <a:ext cx="384175" cy="4953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6</a:t>
            </a:r>
          </a:p>
        </p:txBody>
      </p:sp>
      <p:sp>
        <p:nvSpPr>
          <p:cNvPr id="54295" name="Rectangle 36"/>
          <p:cNvSpPr>
            <a:spLocks noChangeArrowheads="1"/>
          </p:cNvSpPr>
          <p:nvPr/>
        </p:nvSpPr>
        <p:spPr bwMode="auto">
          <a:xfrm>
            <a:off x="5091113" y="4056063"/>
            <a:ext cx="384175" cy="4953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5</a:t>
            </a:r>
          </a:p>
        </p:txBody>
      </p:sp>
      <p:sp>
        <p:nvSpPr>
          <p:cNvPr id="54296" name="Rectangle 37"/>
          <p:cNvSpPr>
            <a:spLocks noChangeArrowheads="1"/>
          </p:cNvSpPr>
          <p:nvPr/>
        </p:nvSpPr>
        <p:spPr bwMode="auto">
          <a:xfrm>
            <a:off x="4819650" y="3883025"/>
            <a:ext cx="384175" cy="496888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4</a:t>
            </a:r>
          </a:p>
        </p:txBody>
      </p:sp>
      <p:sp>
        <p:nvSpPr>
          <p:cNvPr id="54297" name="Rectangle 38"/>
          <p:cNvSpPr>
            <a:spLocks noChangeArrowheads="1"/>
          </p:cNvSpPr>
          <p:nvPr/>
        </p:nvSpPr>
        <p:spPr bwMode="auto">
          <a:xfrm>
            <a:off x="4546600" y="3709988"/>
            <a:ext cx="384175" cy="496887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3</a:t>
            </a:r>
          </a:p>
        </p:txBody>
      </p:sp>
      <p:sp>
        <p:nvSpPr>
          <p:cNvPr id="54298" name="Rectangle 39"/>
          <p:cNvSpPr>
            <a:spLocks noChangeArrowheads="1"/>
          </p:cNvSpPr>
          <p:nvPr/>
        </p:nvSpPr>
        <p:spPr bwMode="auto">
          <a:xfrm>
            <a:off x="4275138" y="3538538"/>
            <a:ext cx="384175" cy="4953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2</a:t>
            </a:r>
          </a:p>
        </p:txBody>
      </p:sp>
      <p:sp>
        <p:nvSpPr>
          <p:cNvPr id="54299" name="Rectangle 40"/>
          <p:cNvSpPr>
            <a:spLocks noChangeArrowheads="1"/>
          </p:cNvSpPr>
          <p:nvPr/>
        </p:nvSpPr>
        <p:spPr bwMode="auto">
          <a:xfrm>
            <a:off x="4002088" y="3365500"/>
            <a:ext cx="384175" cy="4953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1</a:t>
            </a:r>
          </a:p>
        </p:txBody>
      </p:sp>
      <p:sp>
        <p:nvSpPr>
          <p:cNvPr id="54300" name="Line 41"/>
          <p:cNvSpPr>
            <a:spLocks noChangeShapeType="1"/>
          </p:cNvSpPr>
          <p:nvPr/>
        </p:nvSpPr>
        <p:spPr bwMode="auto">
          <a:xfrm flipH="1">
            <a:off x="1889125" y="3960813"/>
            <a:ext cx="216535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301" name="Line 42"/>
          <p:cNvSpPr>
            <a:spLocks noChangeShapeType="1"/>
          </p:cNvSpPr>
          <p:nvPr/>
        </p:nvSpPr>
        <p:spPr bwMode="auto">
          <a:xfrm rot="10800000" flipH="1">
            <a:off x="1941513" y="4184650"/>
            <a:ext cx="2130425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302" name="Text Box 43"/>
          <p:cNvSpPr txBox="1">
            <a:spLocks noChangeArrowheads="1"/>
          </p:cNvSpPr>
          <p:nvPr/>
        </p:nvSpPr>
        <p:spPr bwMode="auto">
          <a:xfrm>
            <a:off x="2176463" y="3871913"/>
            <a:ext cx="1676400" cy="3857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Stack reverser</a:t>
            </a:r>
          </a:p>
        </p:txBody>
      </p:sp>
      <p:sp>
        <p:nvSpPr>
          <p:cNvPr id="54303" name="Line 44"/>
          <p:cNvSpPr>
            <a:spLocks noChangeShapeType="1"/>
          </p:cNvSpPr>
          <p:nvPr/>
        </p:nvSpPr>
        <p:spPr bwMode="auto">
          <a:xfrm flipH="1">
            <a:off x="6227763" y="3983038"/>
            <a:ext cx="811212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304" name="Line 45"/>
          <p:cNvSpPr>
            <a:spLocks noChangeShapeType="1"/>
          </p:cNvSpPr>
          <p:nvPr/>
        </p:nvSpPr>
        <p:spPr bwMode="auto">
          <a:xfrm rot="10800000" flipH="1">
            <a:off x="6245225" y="4206875"/>
            <a:ext cx="81121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305" name="Line 46"/>
          <p:cNvSpPr>
            <a:spLocks noChangeShapeType="1"/>
          </p:cNvSpPr>
          <p:nvPr/>
        </p:nvSpPr>
        <p:spPr bwMode="auto">
          <a:xfrm rot="5400000" flipH="1">
            <a:off x="3821113" y="2717800"/>
            <a:ext cx="811212" cy="15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306" name="Line 47"/>
          <p:cNvSpPr>
            <a:spLocks noChangeShapeType="1"/>
          </p:cNvSpPr>
          <p:nvPr/>
        </p:nvSpPr>
        <p:spPr bwMode="auto">
          <a:xfrm rot="16200000" flipH="1">
            <a:off x="3994151" y="2768600"/>
            <a:ext cx="811212" cy="15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307" name="Text Box 48"/>
          <p:cNvSpPr txBox="1">
            <a:spLocks noChangeArrowheads="1"/>
          </p:cNvSpPr>
          <p:nvPr/>
        </p:nvSpPr>
        <p:spPr bwMode="auto">
          <a:xfrm>
            <a:off x="3227388" y="2555875"/>
            <a:ext cx="2197100" cy="3857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Sub-stack functions</a:t>
            </a:r>
          </a:p>
        </p:txBody>
      </p:sp>
      <p:sp>
        <p:nvSpPr>
          <p:cNvPr id="54308" name="Rectangle 49"/>
          <p:cNvSpPr>
            <a:spLocks noChangeArrowheads="1"/>
          </p:cNvSpPr>
          <p:nvPr/>
        </p:nvSpPr>
        <p:spPr bwMode="auto">
          <a:xfrm>
            <a:off x="3425825" y="1582738"/>
            <a:ext cx="384175" cy="4953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5</a:t>
            </a:r>
          </a:p>
        </p:txBody>
      </p:sp>
      <p:sp>
        <p:nvSpPr>
          <p:cNvPr id="54309" name="Rectangle 50"/>
          <p:cNvSpPr>
            <a:spLocks noChangeArrowheads="1"/>
          </p:cNvSpPr>
          <p:nvPr/>
        </p:nvSpPr>
        <p:spPr bwMode="auto">
          <a:xfrm>
            <a:off x="3154363" y="1409700"/>
            <a:ext cx="384175" cy="496888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4</a:t>
            </a:r>
          </a:p>
        </p:txBody>
      </p:sp>
      <p:sp>
        <p:nvSpPr>
          <p:cNvPr id="54310" name="Rectangle 51"/>
          <p:cNvSpPr>
            <a:spLocks noChangeArrowheads="1"/>
          </p:cNvSpPr>
          <p:nvPr/>
        </p:nvSpPr>
        <p:spPr bwMode="auto">
          <a:xfrm>
            <a:off x="2882900" y="1236663"/>
            <a:ext cx="384175" cy="496887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3</a:t>
            </a:r>
          </a:p>
        </p:txBody>
      </p:sp>
      <p:sp>
        <p:nvSpPr>
          <p:cNvPr id="54311" name="Rectangle 52"/>
          <p:cNvSpPr>
            <a:spLocks noChangeArrowheads="1"/>
          </p:cNvSpPr>
          <p:nvPr/>
        </p:nvSpPr>
        <p:spPr bwMode="auto">
          <a:xfrm>
            <a:off x="2609850" y="1065213"/>
            <a:ext cx="384175" cy="4953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2</a:t>
            </a:r>
          </a:p>
        </p:txBody>
      </p:sp>
      <p:sp>
        <p:nvSpPr>
          <p:cNvPr id="54312" name="Rectangle 53"/>
          <p:cNvSpPr>
            <a:spLocks noChangeArrowheads="1"/>
          </p:cNvSpPr>
          <p:nvPr/>
        </p:nvSpPr>
        <p:spPr bwMode="auto">
          <a:xfrm>
            <a:off x="5543550" y="1606550"/>
            <a:ext cx="384175" cy="4953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6</a:t>
            </a:r>
          </a:p>
        </p:txBody>
      </p:sp>
      <p:sp>
        <p:nvSpPr>
          <p:cNvPr id="54313" name="Rectangle 54"/>
          <p:cNvSpPr>
            <a:spLocks noChangeArrowheads="1"/>
          </p:cNvSpPr>
          <p:nvPr/>
        </p:nvSpPr>
        <p:spPr bwMode="auto">
          <a:xfrm>
            <a:off x="5289550" y="1420813"/>
            <a:ext cx="384175" cy="4953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5</a:t>
            </a:r>
          </a:p>
        </p:txBody>
      </p:sp>
      <p:sp>
        <p:nvSpPr>
          <p:cNvPr id="54314" name="Rectangle 55"/>
          <p:cNvSpPr>
            <a:spLocks noChangeArrowheads="1"/>
          </p:cNvSpPr>
          <p:nvPr/>
        </p:nvSpPr>
        <p:spPr bwMode="auto">
          <a:xfrm>
            <a:off x="5033963" y="1233488"/>
            <a:ext cx="384175" cy="4953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2</a:t>
            </a:r>
          </a:p>
        </p:txBody>
      </p:sp>
      <p:sp>
        <p:nvSpPr>
          <p:cNvPr id="54315" name="Rectangle 56"/>
          <p:cNvSpPr>
            <a:spLocks noChangeArrowheads="1"/>
          </p:cNvSpPr>
          <p:nvPr/>
        </p:nvSpPr>
        <p:spPr bwMode="auto">
          <a:xfrm>
            <a:off x="4778375" y="1046163"/>
            <a:ext cx="384175" cy="4953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1</a:t>
            </a:r>
          </a:p>
        </p:txBody>
      </p:sp>
      <p:sp>
        <p:nvSpPr>
          <p:cNvPr id="54316" name="Text Box 57"/>
          <p:cNvSpPr txBox="1">
            <a:spLocks noChangeArrowheads="1"/>
          </p:cNvSpPr>
          <p:nvPr/>
        </p:nvSpPr>
        <p:spPr bwMode="auto">
          <a:xfrm>
            <a:off x="5810250" y="5370513"/>
            <a:ext cx="1409700" cy="3857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Z-projection</a:t>
            </a:r>
          </a:p>
        </p:txBody>
      </p:sp>
      <p:sp>
        <p:nvSpPr>
          <p:cNvPr id="54317" name="Rectangle 58"/>
          <p:cNvSpPr>
            <a:spLocks noChangeArrowheads="1"/>
          </p:cNvSpPr>
          <p:nvPr/>
        </p:nvSpPr>
        <p:spPr bwMode="auto">
          <a:xfrm>
            <a:off x="7177088" y="6065838"/>
            <a:ext cx="384175" cy="4953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180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-178914"/>
            <a:ext cx="7772400" cy="989013"/>
          </a:xfrm>
          <a:noFill/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chemeClr val="bg1"/>
                </a:solidFill>
              </a:rPr>
              <a:t>Stack manipulation (2)</a:t>
            </a:r>
          </a:p>
        </p:txBody>
      </p:sp>
      <p:grpSp>
        <p:nvGrpSpPr>
          <p:cNvPr id="55299" name="Group 5"/>
          <p:cNvGrpSpPr>
            <a:grpSpLocks/>
          </p:cNvGrpSpPr>
          <p:nvPr/>
        </p:nvGrpSpPr>
        <p:grpSpPr bwMode="auto">
          <a:xfrm>
            <a:off x="6743700" y="3201988"/>
            <a:ext cx="508000" cy="727075"/>
            <a:chOff x="874" y="704"/>
            <a:chExt cx="736" cy="817"/>
          </a:xfrm>
        </p:grpSpPr>
        <p:sp>
          <p:nvSpPr>
            <p:cNvPr id="55380" name="Rectangle 6"/>
            <p:cNvSpPr>
              <a:spLocks noChangeArrowheads="1"/>
            </p:cNvSpPr>
            <p:nvPr/>
          </p:nvSpPr>
          <p:spPr bwMode="auto">
            <a:xfrm>
              <a:off x="1053" y="964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81" name="Rectangle 7"/>
            <p:cNvSpPr>
              <a:spLocks noChangeArrowheads="1"/>
            </p:cNvSpPr>
            <p:nvPr/>
          </p:nvSpPr>
          <p:spPr bwMode="auto">
            <a:xfrm>
              <a:off x="1018" y="912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82" name="Rectangle 8"/>
            <p:cNvSpPr>
              <a:spLocks noChangeArrowheads="1"/>
            </p:cNvSpPr>
            <p:nvPr/>
          </p:nvSpPr>
          <p:spPr bwMode="auto">
            <a:xfrm>
              <a:off x="982" y="860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83" name="Rectangle 9"/>
            <p:cNvSpPr>
              <a:spLocks noChangeArrowheads="1"/>
            </p:cNvSpPr>
            <p:nvPr/>
          </p:nvSpPr>
          <p:spPr bwMode="auto">
            <a:xfrm>
              <a:off x="946" y="808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84" name="Rectangle 10"/>
            <p:cNvSpPr>
              <a:spLocks noChangeArrowheads="1"/>
            </p:cNvSpPr>
            <p:nvPr/>
          </p:nvSpPr>
          <p:spPr bwMode="auto">
            <a:xfrm>
              <a:off x="910" y="756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85" name="Rectangle 11"/>
            <p:cNvSpPr>
              <a:spLocks noChangeArrowheads="1"/>
            </p:cNvSpPr>
            <p:nvPr/>
          </p:nvSpPr>
          <p:spPr bwMode="auto">
            <a:xfrm>
              <a:off x="874" y="704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</p:grpSp>
      <p:grpSp>
        <p:nvGrpSpPr>
          <p:cNvPr id="55300" name="Group 12"/>
          <p:cNvGrpSpPr>
            <a:grpSpLocks/>
          </p:cNvGrpSpPr>
          <p:nvPr/>
        </p:nvGrpSpPr>
        <p:grpSpPr bwMode="auto">
          <a:xfrm>
            <a:off x="7123113" y="3201988"/>
            <a:ext cx="508000" cy="727075"/>
            <a:chOff x="874" y="704"/>
            <a:chExt cx="736" cy="817"/>
          </a:xfrm>
        </p:grpSpPr>
        <p:sp>
          <p:nvSpPr>
            <p:cNvPr id="55374" name="Rectangle 13"/>
            <p:cNvSpPr>
              <a:spLocks noChangeArrowheads="1"/>
            </p:cNvSpPr>
            <p:nvPr/>
          </p:nvSpPr>
          <p:spPr bwMode="auto">
            <a:xfrm>
              <a:off x="1053" y="964"/>
              <a:ext cx="557" cy="55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75" name="Rectangle 14"/>
            <p:cNvSpPr>
              <a:spLocks noChangeArrowheads="1"/>
            </p:cNvSpPr>
            <p:nvPr/>
          </p:nvSpPr>
          <p:spPr bwMode="auto">
            <a:xfrm>
              <a:off x="1018" y="912"/>
              <a:ext cx="557" cy="55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76" name="Rectangle 15"/>
            <p:cNvSpPr>
              <a:spLocks noChangeArrowheads="1"/>
            </p:cNvSpPr>
            <p:nvPr/>
          </p:nvSpPr>
          <p:spPr bwMode="auto">
            <a:xfrm>
              <a:off x="982" y="860"/>
              <a:ext cx="557" cy="55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77" name="Rectangle 16"/>
            <p:cNvSpPr>
              <a:spLocks noChangeArrowheads="1"/>
            </p:cNvSpPr>
            <p:nvPr/>
          </p:nvSpPr>
          <p:spPr bwMode="auto">
            <a:xfrm>
              <a:off x="946" y="808"/>
              <a:ext cx="557" cy="55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78" name="Rectangle 17"/>
            <p:cNvSpPr>
              <a:spLocks noChangeArrowheads="1"/>
            </p:cNvSpPr>
            <p:nvPr/>
          </p:nvSpPr>
          <p:spPr bwMode="auto">
            <a:xfrm>
              <a:off x="910" y="756"/>
              <a:ext cx="557" cy="55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79" name="Rectangle 18"/>
            <p:cNvSpPr>
              <a:spLocks noChangeArrowheads="1"/>
            </p:cNvSpPr>
            <p:nvPr/>
          </p:nvSpPr>
          <p:spPr bwMode="auto">
            <a:xfrm>
              <a:off x="874" y="704"/>
              <a:ext cx="557" cy="55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</p:grpSp>
      <p:grpSp>
        <p:nvGrpSpPr>
          <p:cNvPr id="55301" name="Group 19"/>
          <p:cNvGrpSpPr>
            <a:grpSpLocks/>
          </p:cNvGrpSpPr>
          <p:nvPr/>
        </p:nvGrpSpPr>
        <p:grpSpPr bwMode="auto">
          <a:xfrm>
            <a:off x="3932238" y="3133725"/>
            <a:ext cx="508000" cy="727075"/>
            <a:chOff x="874" y="704"/>
            <a:chExt cx="736" cy="817"/>
          </a:xfrm>
        </p:grpSpPr>
        <p:sp>
          <p:nvSpPr>
            <p:cNvPr id="55368" name="Rectangle 20"/>
            <p:cNvSpPr>
              <a:spLocks noChangeArrowheads="1"/>
            </p:cNvSpPr>
            <p:nvPr/>
          </p:nvSpPr>
          <p:spPr bwMode="auto">
            <a:xfrm>
              <a:off x="1053" y="964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69" name="Rectangle 21"/>
            <p:cNvSpPr>
              <a:spLocks noChangeArrowheads="1"/>
            </p:cNvSpPr>
            <p:nvPr/>
          </p:nvSpPr>
          <p:spPr bwMode="auto">
            <a:xfrm>
              <a:off x="1018" y="912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70" name="Rectangle 22"/>
            <p:cNvSpPr>
              <a:spLocks noChangeArrowheads="1"/>
            </p:cNvSpPr>
            <p:nvPr/>
          </p:nvSpPr>
          <p:spPr bwMode="auto">
            <a:xfrm>
              <a:off x="982" y="860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71" name="Rectangle 23"/>
            <p:cNvSpPr>
              <a:spLocks noChangeArrowheads="1"/>
            </p:cNvSpPr>
            <p:nvPr/>
          </p:nvSpPr>
          <p:spPr bwMode="auto">
            <a:xfrm>
              <a:off x="946" y="808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72" name="Rectangle 24"/>
            <p:cNvSpPr>
              <a:spLocks noChangeArrowheads="1"/>
            </p:cNvSpPr>
            <p:nvPr/>
          </p:nvSpPr>
          <p:spPr bwMode="auto">
            <a:xfrm>
              <a:off x="910" y="756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73" name="Rectangle 25"/>
            <p:cNvSpPr>
              <a:spLocks noChangeArrowheads="1"/>
            </p:cNvSpPr>
            <p:nvPr/>
          </p:nvSpPr>
          <p:spPr bwMode="auto">
            <a:xfrm>
              <a:off x="874" y="704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</p:grpSp>
      <p:grpSp>
        <p:nvGrpSpPr>
          <p:cNvPr id="55302" name="Group 26"/>
          <p:cNvGrpSpPr>
            <a:grpSpLocks/>
          </p:cNvGrpSpPr>
          <p:nvPr/>
        </p:nvGrpSpPr>
        <p:grpSpPr bwMode="auto">
          <a:xfrm>
            <a:off x="4625975" y="3141663"/>
            <a:ext cx="508000" cy="727075"/>
            <a:chOff x="2980" y="1344"/>
            <a:chExt cx="320" cy="458"/>
          </a:xfrm>
        </p:grpSpPr>
        <p:sp>
          <p:nvSpPr>
            <p:cNvPr id="55362" name="Rectangle 27"/>
            <p:cNvSpPr>
              <a:spLocks noChangeArrowheads="1"/>
            </p:cNvSpPr>
            <p:nvPr/>
          </p:nvSpPr>
          <p:spPr bwMode="auto">
            <a:xfrm>
              <a:off x="3058" y="1490"/>
              <a:ext cx="242" cy="312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cs typeface="Arial" charset="0"/>
                </a:rPr>
                <a:t>6</a:t>
              </a:r>
            </a:p>
          </p:txBody>
        </p:sp>
        <p:sp>
          <p:nvSpPr>
            <p:cNvPr id="55363" name="Rectangle 28"/>
            <p:cNvSpPr>
              <a:spLocks noChangeArrowheads="1"/>
            </p:cNvSpPr>
            <p:nvPr/>
          </p:nvSpPr>
          <p:spPr bwMode="auto">
            <a:xfrm>
              <a:off x="3043" y="1461"/>
              <a:ext cx="242" cy="312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64" name="Rectangle 29"/>
            <p:cNvSpPr>
              <a:spLocks noChangeArrowheads="1"/>
            </p:cNvSpPr>
            <p:nvPr/>
          </p:nvSpPr>
          <p:spPr bwMode="auto">
            <a:xfrm>
              <a:off x="3027" y="1431"/>
              <a:ext cx="242" cy="313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65" name="Rectangle 30"/>
            <p:cNvSpPr>
              <a:spLocks noChangeArrowheads="1"/>
            </p:cNvSpPr>
            <p:nvPr/>
          </p:nvSpPr>
          <p:spPr bwMode="auto">
            <a:xfrm>
              <a:off x="3011" y="1402"/>
              <a:ext cx="242" cy="313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66" name="Rectangle 31"/>
            <p:cNvSpPr>
              <a:spLocks noChangeArrowheads="1"/>
            </p:cNvSpPr>
            <p:nvPr/>
          </p:nvSpPr>
          <p:spPr bwMode="auto">
            <a:xfrm>
              <a:off x="2996" y="1373"/>
              <a:ext cx="242" cy="312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67" name="Rectangle 32"/>
            <p:cNvSpPr>
              <a:spLocks noChangeArrowheads="1"/>
            </p:cNvSpPr>
            <p:nvPr/>
          </p:nvSpPr>
          <p:spPr bwMode="auto">
            <a:xfrm>
              <a:off x="2980" y="1344"/>
              <a:ext cx="242" cy="312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cs typeface="Arial" charset="0"/>
              </a:endParaRPr>
            </a:p>
          </p:txBody>
        </p:sp>
      </p:grpSp>
      <p:grpSp>
        <p:nvGrpSpPr>
          <p:cNvPr id="55303" name="Group 33"/>
          <p:cNvGrpSpPr>
            <a:grpSpLocks/>
          </p:cNvGrpSpPr>
          <p:nvPr/>
        </p:nvGrpSpPr>
        <p:grpSpPr bwMode="auto">
          <a:xfrm>
            <a:off x="1603375" y="3149600"/>
            <a:ext cx="508000" cy="727075"/>
            <a:chOff x="874" y="704"/>
            <a:chExt cx="736" cy="817"/>
          </a:xfrm>
        </p:grpSpPr>
        <p:sp>
          <p:nvSpPr>
            <p:cNvPr id="55356" name="Rectangle 34"/>
            <p:cNvSpPr>
              <a:spLocks noChangeArrowheads="1"/>
            </p:cNvSpPr>
            <p:nvPr/>
          </p:nvSpPr>
          <p:spPr bwMode="auto">
            <a:xfrm>
              <a:off x="1053" y="964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57" name="Rectangle 35"/>
            <p:cNvSpPr>
              <a:spLocks noChangeArrowheads="1"/>
            </p:cNvSpPr>
            <p:nvPr/>
          </p:nvSpPr>
          <p:spPr bwMode="auto">
            <a:xfrm>
              <a:off x="1018" y="912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58" name="Rectangle 36"/>
            <p:cNvSpPr>
              <a:spLocks noChangeArrowheads="1"/>
            </p:cNvSpPr>
            <p:nvPr/>
          </p:nvSpPr>
          <p:spPr bwMode="auto">
            <a:xfrm>
              <a:off x="982" y="860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59" name="Rectangle 37"/>
            <p:cNvSpPr>
              <a:spLocks noChangeArrowheads="1"/>
            </p:cNvSpPr>
            <p:nvPr/>
          </p:nvSpPr>
          <p:spPr bwMode="auto">
            <a:xfrm>
              <a:off x="946" y="808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60" name="Rectangle 38"/>
            <p:cNvSpPr>
              <a:spLocks noChangeArrowheads="1"/>
            </p:cNvSpPr>
            <p:nvPr/>
          </p:nvSpPr>
          <p:spPr bwMode="auto">
            <a:xfrm>
              <a:off x="910" y="756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61" name="Rectangle 39"/>
            <p:cNvSpPr>
              <a:spLocks noChangeArrowheads="1"/>
            </p:cNvSpPr>
            <p:nvPr/>
          </p:nvSpPr>
          <p:spPr bwMode="auto">
            <a:xfrm>
              <a:off x="874" y="704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</p:grpSp>
      <p:grpSp>
        <p:nvGrpSpPr>
          <p:cNvPr id="55304" name="Group 40"/>
          <p:cNvGrpSpPr>
            <a:grpSpLocks/>
          </p:cNvGrpSpPr>
          <p:nvPr/>
        </p:nvGrpSpPr>
        <p:grpSpPr bwMode="auto">
          <a:xfrm>
            <a:off x="1443038" y="2881313"/>
            <a:ext cx="508000" cy="727075"/>
            <a:chOff x="874" y="704"/>
            <a:chExt cx="736" cy="817"/>
          </a:xfrm>
        </p:grpSpPr>
        <p:sp>
          <p:nvSpPr>
            <p:cNvPr id="55350" name="Rectangle 41"/>
            <p:cNvSpPr>
              <a:spLocks noChangeArrowheads="1"/>
            </p:cNvSpPr>
            <p:nvPr/>
          </p:nvSpPr>
          <p:spPr bwMode="auto">
            <a:xfrm>
              <a:off x="1053" y="964"/>
              <a:ext cx="557" cy="55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51" name="Rectangle 42"/>
            <p:cNvSpPr>
              <a:spLocks noChangeArrowheads="1"/>
            </p:cNvSpPr>
            <p:nvPr/>
          </p:nvSpPr>
          <p:spPr bwMode="auto">
            <a:xfrm>
              <a:off x="1018" y="912"/>
              <a:ext cx="557" cy="55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52" name="Rectangle 43"/>
            <p:cNvSpPr>
              <a:spLocks noChangeArrowheads="1"/>
            </p:cNvSpPr>
            <p:nvPr/>
          </p:nvSpPr>
          <p:spPr bwMode="auto">
            <a:xfrm>
              <a:off x="982" y="860"/>
              <a:ext cx="557" cy="55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53" name="Rectangle 44"/>
            <p:cNvSpPr>
              <a:spLocks noChangeArrowheads="1"/>
            </p:cNvSpPr>
            <p:nvPr/>
          </p:nvSpPr>
          <p:spPr bwMode="auto">
            <a:xfrm>
              <a:off x="946" y="808"/>
              <a:ext cx="557" cy="55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54" name="Rectangle 45"/>
            <p:cNvSpPr>
              <a:spLocks noChangeArrowheads="1"/>
            </p:cNvSpPr>
            <p:nvPr/>
          </p:nvSpPr>
          <p:spPr bwMode="auto">
            <a:xfrm>
              <a:off x="910" y="756"/>
              <a:ext cx="557" cy="55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55" name="Rectangle 46"/>
            <p:cNvSpPr>
              <a:spLocks noChangeArrowheads="1"/>
            </p:cNvSpPr>
            <p:nvPr/>
          </p:nvSpPr>
          <p:spPr bwMode="auto">
            <a:xfrm>
              <a:off x="874" y="704"/>
              <a:ext cx="557" cy="55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</p:grpSp>
      <p:grpSp>
        <p:nvGrpSpPr>
          <p:cNvPr id="55305" name="Group 47"/>
          <p:cNvGrpSpPr>
            <a:grpSpLocks/>
          </p:cNvGrpSpPr>
          <p:nvPr/>
        </p:nvGrpSpPr>
        <p:grpSpPr bwMode="auto">
          <a:xfrm>
            <a:off x="4229100" y="1339850"/>
            <a:ext cx="508000" cy="727075"/>
            <a:chOff x="874" y="704"/>
            <a:chExt cx="736" cy="817"/>
          </a:xfrm>
        </p:grpSpPr>
        <p:sp>
          <p:nvSpPr>
            <p:cNvPr id="55344" name="Rectangle 48"/>
            <p:cNvSpPr>
              <a:spLocks noChangeArrowheads="1"/>
            </p:cNvSpPr>
            <p:nvPr/>
          </p:nvSpPr>
          <p:spPr bwMode="auto">
            <a:xfrm>
              <a:off x="1053" y="964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45" name="Rectangle 49"/>
            <p:cNvSpPr>
              <a:spLocks noChangeArrowheads="1"/>
            </p:cNvSpPr>
            <p:nvPr/>
          </p:nvSpPr>
          <p:spPr bwMode="auto">
            <a:xfrm>
              <a:off x="1018" y="912"/>
              <a:ext cx="557" cy="55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46" name="Rectangle 50"/>
            <p:cNvSpPr>
              <a:spLocks noChangeArrowheads="1"/>
            </p:cNvSpPr>
            <p:nvPr/>
          </p:nvSpPr>
          <p:spPr bwMode="auto">
            <a:xfrm>
              <a:off x="982" y="860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47" name="Rectangle 51"/>
            <p:cNvSpPr>
              <a:spLocks noChangeArrowheads="1"/>
            </p:cNvSpPr>
            <p:nvPr/>
          </p:nvSpPr>
          <p:spPr bwMode="auto">
            <a:xfrm>
              <a:off x="946" y="808"/>
              <a:ext cx="557" cy="55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48" name="Rectangle 52"/>
            <p:cNvSpPr>
              <a:spLocks noChangeArrowheads="1"/>
            </p:cNvSpPr>
            <p:nvPr/>
          </p:nvSpPr>
          <p:spPr bwMode="auto">
            <a:xfrm>
              <a:off x="910" y="756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49" name="Rectangle 53"/>
            <p:cNvSpPr>
              <a:spLocks noChangeArrowheads="1"/>
            </p:cNvSpPr>
            <p:nvPr/>
          </p:nvSpPr>
          <p:spPr bwMode="auto">
            <a:xfrm>
              <a:off x="874" y="704"/>
              <a:ext cx="557" cy="55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</p:grpSp>
      <p:grpSp>
        <p:nvGrpSpPr>
          <p:cNvPr id="55306" name="Group 54"/>
          <p:cNvGrpSpPr>
            <a:grpSpLocks/>
          </p:cNvGrpSpPr>
          <p:nvPr/>
        </p:nvGrpSpPr>
        <p:grpSpPr bwMode="auto">
          <a:xfrm>
            <a:off x="4068763" y="1071563"/>
            <a:ext cx="508000" cy="727075"/>
            <a:chOff x="874" y="704"/>
            <a:chExt cx="736" cy="817"/>
          </a:xfrm>
        </p:grpSpPr>
        <p:sp>
          <p:nvSpPr>
            <p:cNvPr id="55338" name="Rectangle 55"/>
            <p:cNvSpPr>
              <a:spLocks noChangeArrowheads="1"/>
            </p:cNvSpPr>
            <p:nvPr/>
          </p:nvSpPr>
          <p:spPr bwMode="auto">
            <a:xfrm>
              <a:off x="1053" y="964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39" name="Rectangle 56"/>
            <p:cNvSpPr>
              <a:spLocks noChangeArrowheads="1"/>
            </p:cNvSpPr>
            <p:nvPr/>
          </p:nvSpPr>
          <p:spPr bwMode="auto">
            <a:xfrm>
              <a:off x="1018" y="912"/>
              <a:ext cx="557" cy="55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40" name="Rectangle 57"/>
            <p:cNvSpPr>
              <a:spLocks noChangeArrowheads="1"/>
            </p:cNvSpPr>
            <p:nvPr/>
          </p:nvSpPr>
          <p:spPr bwMode="auto">
            <a:xfrm>
              <a:off x="982" y="860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41" name="Rectangle 58"/>
            <p:cNvSpPr>
              <a:spLocks noChangeArrowheads="1"/>
            </p:cNvSpPr>
            <p:nvPr/>
          </p:nvSpPr>
          <p:spPr bwMode="auto">
            <a:xfrm>
              <a:off x="946" y="808"/>
              <a:ext cx="557" cy="55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42" name="Rectangle 59"/>
            <p:cNvSpPr>
              <a:spLocks noChangeArrowheads="1"/>
            </p:cNvSpPr>
            <p:nvPr/>
          </p:nvSpPr>
          <p:spPr bwMode="auto">
            <a:xfrm>
              <a:off x="910" y="756"/>
              <a:ext cx="557" cy="557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43" name="Rectangle 60"/>
            <p:cNvSpPr>
              <a:spLocks noChangeArrowheads="1"/>
            </p:cNvSpPr>
            <p:nvPr/>
          </p:nvSpPr>
          <p:spPr bwMode="auto">
            <a:xfrm>
              <a:off x="874" y="704"/>
              <a:ext cx="557" cy="55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</p:grpSp>
      <p:sp>
        <p:nvSpPr>
          <p:cNvPr id="55307" name="Text Box 61"/>
          <p:cNvSpPr txBox="1">
            <a:spLocks noChangeArrowheads="1"/>
          </p:cNvSpPr>
          <p:nvPr/>
        </p:nvSpPr>
        <p:spPr bwMode="auto">
          <a:xfrm>
            <a:off x="2270125" y="2925763"/>
            <a:ext cx="1428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cs typeface="Arial" charset="0"/>
              </a:rPr>
              <a:t>concatenate</a:t>
            </a:r>
          </a:p>
        </p:txBody>
      </p:sp>
      <p:sp>
        <p:nvSpPr>
          <p:cNvPr id="55308" name="Text Box 62"/>
          <p:cNvSpPr txBox="1">
            <a:spLocks noChangeArrowheads="1"/>
          </p:cNvSpPr>
          <p:nvPr/>
        </p:nvSpPr>
        <p:spPr bwMode="auto">
          <a:xfrm>
            <a:off x="5497513" y="2974975"/>
            <a:ext cx="1047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cs typeface="Arial" charset="0"/>
              </a:rPr>
              <a:t>combine</a:t>
            </a:r>
          </a:p>
        </p:txBody>
      </p:sp>
      <p:sp>
        <p:nvSpPr>
          <p:cNvPr id="55309" name="Text Box 63"/>
          <p:cNvSpPr txBox="1">
            <a:spLocks noChangeArrowheads="1"/>
          </p:cNvSpPr>
          <p:nvPr/>
        </p:nvSpPr>
        <p:spPr bwMode="auto">
          <a:xfrm>
            <a:off x="3151188" y="2276475"/>
            <a:ext cx="1187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cs typeface="Arial" charset="0"/>
              </a:rPr>
              <a:t>Interleave</a:t>
            </a:r>
          </a:p>
        </p:txBody>
      </p:sp>
      <p:sp>
        <p:nvSpPr>
          <p:cNvPr id="55310" name="Line 64"/>
          <p:cNvSpPr>
            <a:spLocks noChangeShapeType="1"/>
          </p:cNvSpPr>
          <p:nvPr/>
        </p:nvSpPr>
        <p:spPr bwMode="auto">
          <a:xfrm flipH="1">
            <a:off x="5589588" y="3476625"/>
            <a:ext cx="811212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311" name="Line 65"/>
          <p:cNvSpPr>
            <a:spLocks noChangeShapeType="1"/>
          </p:cNvSpPr>
          <p:nvPr/>
        </p:nvSpPr>
        <p:spPr bwMode="auto">
          <a:xfrm rot="10800000" flipH="1">
            <a:off x="5607050" y="3700463"/>
            <a:ext cx="81121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312" name="Line 66"/>
          <p:cNvSpPr>
            <a:spLocks noChangeShapeType="1"/>
          </p:cNvSpPr>
          <p:nvPr/>
        </p:nvSpPr>
        <p:spPr bwMode="auto">
          <a:xfrm rot="5400000" flipH="1">
            <a:off x="4000501" y="2514600"/>
            <a:ext cx="811212" cy="15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313" name="Line 67"/>
          <p:cNvSpPr>
            <a:spLocks noChangeShapeType="1"/>
          </p:cNvSpPr>
          <p:nvPr/>
        </p:nvSpPr>
        <p:spPr bwMode="auto">
          <a:xfrm rot="16200000" flipH="1">
            <a:off x="4173538" y="2565400"/>
            <a:ext cx="811212" cy="15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314" name="Text Box 68"/>
          <p:cNvSpPr txBox="1">
            <a:spLocks noChangeArrowheads="1"/>
          </p:cNvSpPr>
          <p:nvPr/>
        </p:nvSpPr>
        <p:spPr bwMode="auto">
          <a:xfrm>
            <a:off x="4643438" y="2293938"/>
            <a:ext cx="1543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cs typeface="Arial" charset="0"/>
              </a:rPr>
              <a:t>De-interleave</a:t>
            </a:r>
          </a:p>
        </p:txBody>
      </p:sp>
      <p:sp>
        <p:nvSpPr>
          <p:cNvPr id="55315" name="Line 69"/>
          <p:cNvSpPr>
            <a:spLocks noChangeShapeType="1"/>
          </p:cNvSpPr>
          <p:nvPr/>
        </p:nvSpPr>
        <p:spPr bwMode="auto">
          <a:xfrm rot="5400000" flipH="1">
            <a:off x="3965576" y="4679950"/>
            <a:ext cx="811212" cy="15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316" name="Line 70"/>
          <p:cNvSpPr>
            <a:spLocks noChangeShapeType="1"/>
          </p:cNvSpPr>
          <p:nvPr/>
        </p:nvSpPr>
        <p:spPr bwMode="auto">
          <a:xfrm rot="16200000" flipH="1">
            <a:off x="4138613" y="4730750"/>
            <a:ext cx="811212" cy="15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317" name="Text Box 71"/>
          <p:cNvSpPr txBox="1">
            <a:spLocks noChangeArrowheads="1"/>
          </p:cNvSpPr>
          <p:nvPr/>
        </p:nvSpPr>
        <p:spPr bwMode="auto">
          <a:xfrm>
            <a:off x="4772025" y="4494213"/>
            <a:ext cx="158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cs typeface="Arial" charset="0"/>
              </a:rPr>
              <a:t>Stack inserter</a:t>
            </a:r>
          </a:p>
        </p:txBody>
      </p:sp>
      <p:grpSp>
        <p:nvGrpSpPr>
          <p:cNvPr id="55318" name="Group 72"/>
          <p:cNvGrpSpPr>
            <a:grpSpLocks/>
          </p:cNvGrpSpPr>
          <p:nvPr/>
        </p:nvGrpSpPr>
        <p:grpSpPr bwMode="auto">
          <a:xfrm>
            <a:off x="4414838" y="5370513"/>
            <a:ext cx="384175" cy="495300"/>
            <a:chOff x="2159" y="2682"/>
            <a:chExt cx="242" cy="312"/>
          </a:xfrm>
        </p:grpSpPr>
        <p:sp>
          <p:nvSpPr>
            <p:cNvPr id="55336" name="Rectangle 73"/>
            <p:cNvSpPr>
              <a:spLocks noChangeArrowheads="1"/>
            </p:cNvSpPr>
            <p:nvPr/>
          </p:nvSpPr>
          <p:spPr bwMode="auto">
            <a:xfrm>
              <a:off x="2159" y="2682"/>
              <a:ext cx="242" cy="312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37" name="Rectangle 74"/>
            <p:cNvSpPr>
              <a:spLocks noChangeArrowheads="1"/>
            </p:cNvSpPr>
            <p:nvPr/>
          </p:nvSpPr>
          <p:spPr bwMode="auto">
            <a:xfrm>
              <a:off x="2315" y="2682"/>
              <a:ext cx="86" cy="113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cs typeface="Arial" charset="0"/>
              </a:endParaRPr>
            </a:p>
          </p:txBody>
        </p:sp>
      </p:grpSp>
      <p:grpSp>
        <p:nvGrpSpPr>
          <p:cNvPr id="55319" name="Group 75"/>
          <p:cNvGrpSpPr>
            <a:grpSpLocks/>
          </p:cNvGrpSpPr>
          <p:nvPr/>
        </p:nvGrpSpPr>
        <p:grpSpPr bwMode="auto">
          <a:xfrm>
            <a:off x="4371975" y="5345113"/>
            <a:ext cx="384175" cy="495300"/>
            <a:chOff x="2159" y="2682"/>
            <a:chExt cx="242" cy="312"/>
          </a:xfrm>
        </p:grpSpPr>
        <p:sp>
          <p:nvSpPr>
            <p:cNvPr id="55334" name="Rectangle 76"/>
            <p:cNvSpPr>
              <a:spLocks noChangeArrowheads="1"/>
            </p:cNvSpPr>
            <p:nvPr/>
          </p:nvSpPr>
          <p:spPr bwMode="auto">
            <a:xfrm>
              <a:off x="2159" y="2682"/>
              <a:ext cx="242" cy="312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35" name="Rectangle 77"/>
            <p:cNvSpPr>
              <a:spLocks noChangeArrowheads="1"/>
            </p:cNvSpPr>
            <p:nvPr/>
          </p:nvSpPr>
          <p:spPr bwMode="auto">
            <a:xfrm>
              <a:off x="2315" y="2682"/>
              <a:ext cx="86" cy="113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cs typeface="Arial" charset="0"/>
              </a:endParaRPr>
            </a:p>
          </p:txBody>
        </p:sp>
      </p:grpSp>
      <p:grpSp>
        <p:nvGrpSpPr>
          <p:cNvPr id="55320" name="Group 78"/>
          <p:cNvGrpSpPr>
            <a:grpSpLocks/>
          </p:cNvGrpSpPr>
          <p:nvPr/>
        </p:nvGrpSpPr>
        <p:grpSpPr bwMode="auto">
          <a:xfrm>
            <a:off x="4327525" y="5318125"/>
            <a:ext cx="384175" cy="495300"/>
            <a:chOff x="2159" y="2682"/>
            <a:chExt cx="242" cy="312"/>
          </a:xfrm>
        </p:grpSpPr>
        <p:sp>
          <p:nvSpPr>
            <p:cNvPr id="55332" name="Rectangle 79"/>
            <p:cNvSpPr>
              <a:spLocks noChangeArrowheads="1"/>
            </p:cNvSpPr>
            <p:nvPr/>
          </p:nvSpPr>
          <p:spPr bwMode="auto">
            <a:xfrm>
              <a:off x="2159" y="2682"/>
              <a:ext cx="242" cy="312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33" name="Rectangle 80"/>
            <p:cNvSpPr>
              <a:spLocks noChangeArrowheads="1"/>
            </p:cNvSpPr>
            <p:nvPr/>
          </p:nvSpPr>
          <p:spPr bwMode="auto">
            <a:xfrm>
              <a:off x="2315" y="2682"/>
              <a:ext cx="86" cy="113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cs typeface="Arial" charset="0"/>
              </a:endParaRPr>
            </a:p>
          </p:txBody>
        </p:sp>
      </p:grpSp>
      <p:grpSp>
        <p:nvGrpSpPr>
          <p:cNvPr id="55321" name="Group 81"/>
          <p:cNvGrpSpPr>
            <a:grpSpLocks/>
          </p:cNvGrpSpPr>
          <p:nvPr/>
        </p:nvGrpSpPr>
        <p:grpSpPr bwMode="auto">
          <a:xfrm>
            <a:off x="4284663" y="5291138"/>
            <a:ext cx="384175" cy="495300"/>
            <a:chOff x="2159" y="2682"/>
            <a:chExt cx="242" cy="312"/>
          </a:xfrm>
        </p:grpSpPr>
        <p:sp>
          <p:nvSpPr>
            <p:cNvPr id="55330" name="Rectangle 82"/>
            <p:cNvSpPr>
              <a:spLocks noChangeArrowheads="1"/>
            </p:cNvSpPr>
            <p:nvPr/>
          </p:nvSpPr>
          <p:spPr bwMode="auto">
            <a:xfrm>
              <a:off x="2159" y="2682"/>
              <a:ext cx="242" cy="312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31" name="Rectangle 83"/>
            <p:cNvSpPr>
              <a:spLocks noChangeArrowheads="1"/>
            </p:cNvSpPr>
            <p:nvPr/>
          </p:nvSpPr>
          <p:spPr bwMode="auto">
            <a:xfrm>
              <a:off x="2315" y="2682"/>
              <a:ext cx="86" cy="113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cs typeface="Arial" charset="0"/>
              </a:endParaRPr>
            </a:p>
          </p:txBody>
        </p:sp>
      </p:grpSp>
      <p:grpSp>
        <p:nvGrpSpPr>
          <p:cNvPr id="55322" name="Group 84"/>
          <p:cNvGrpSpPr>
            <a:grpSpLocks/>
          </p:cNvGrpSpPr>
          <p:nvPr/>
        </p:nvGrpSpPr>
        <p:grpSpPr bwMode="auto">
          <a:xfrm>
            <a:off x="4240213" y="5264150"/>
            <a:ext cx="384175" cy="495300"/>
            <a:chOff x="2159" y="2682"/>
            <a:chExt cx="242" cy="312"/>
          </a:xfrm>
        </p:grpSpPr>
        <p:sp>
          <p:nvSpPr>
            <p:cNvPr id="55328" name="Rectangle 85"/>
            <p:cNvSpPr>
              <a:spLocks noChangeArrowheads="1"/>
            </p:cNvSpPr>
            <p:nvPr/>
          </p:nvSpPr>
          <p:spPr bwMode="auto">
            <a:xfrm>
              <a:off x="2159" y="2682"/>
              <a:ext cx="242" cy="312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29" name="Rectangle 86"/>
            <p:cNvSpPr>
              <a:spLocks noChangeArrowheads="1"/>
            </p:cNvSpPr>
            <p:nvPr/>
          </p:nvSpPr>
          <p:spPr bwMode="auto">
            <a:xfrm>
              <a:off x="2315" y="2682"/>
              <a:ext cx="86" cy="113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cs typeface="Arial" charset="0"/>
              </a:endParaRPr>
            </a:p>
          </p:txBody>
        </p:sp>
      </p:grpSp>
      <p:grpSp>
        <p:nvGrpSpPr>
          <p:cNvPr id="55323" name="Group 87"/>
          <p:cNvGrpSpPr>
            <a:grpSpLocks/>
          </p:cNvGrpSpPr>
          <p:nvPr/>
        </p:nvGrpSpPr>
        <p:grpSpPr bwMode="auto">
          <a:xfrm>
            <a:off x="4195763" y="5237163"/>
            <a:ext cx="384175" cy="495300"/>
            <a:chOff x="2159" y="2682"/>
            <a:chExt cx="242" cy="312"/>
          </a:xfrm>
        </p:grpSpPr>
        <p:sp>
          <p:nvSpPr>
            <p:cNvPr id="55326" name="Rectangle 88"/>
            <p:cNvSpPr>
              <a:spLocks noChangeArrowheads="1"/>
            </p:cNvSpPr>
            <p:nvPr/>
          </p:nvSpPr>
          <p:spPr bwMode="auto">
            <a:xfrm>
              <a:off x="2159" y="2682"/>
              <a:ext cx="242" cy="312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5327" name="Rectangle 89"/>
            <p:cNvSpPr>
              <a:spLocks noChangeArrowheads="1"/>
            </p:cNvSpPr>
            <p:nvPr/>
          </p:nvSpPr>
          <p:spPr bwMode="auto">
            <a:xfrm>
              <a:off x="2315" y="2682"/>
              <a:ext cx="86" cy="113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cs typeface="Arial" charset="0"/>
              </a:endParaRPr>
            </a:p>
          </p:txBody>
        </p:sp>
      </p:grpSp>
      <p:sp>
        <p:nvSpPr>
          <p:cNvPr id="55324" name="Line 90"/>
          <p:cNvSpPr>
            <a:spLocks noChangeShapeType="1"/>
          </p:cNvSpPr>
          <p:nvPr/>
        </p:nvSpPr>
        <p:spPr bwMode="auto">
          <a:xfrm flipH="1">
            <a:off x="2628900" y="3468688"/>
            <a:ext cx="81121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325" name="Line 91"/>
          <p:cNvSpPr>
            <a:spLocks noChangeShapeType="1"/>
          </p:cNvSpPr>
          <p:nvPr/>
        </p:nvSpPr>
        <p:spPr bwMode="auto">
          <a:xfrm rot="10800000" flipH="1">
            <a:off x="2646363" y="3692525"/>
            <a:ext cx="811212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-274759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sz="4000" dirty="0" smtClean="0">
                <a:solidFill>
                  <a:schemeClr val="bg1"/>
                </a:solidFill>
              </a:rPr>
              <a:t>Image&gt;</a:t>
            </a:r>
            <a:r>
              <a:rPr lang="en-GB" altLang="en-US" sz="4000" dirty="0" err="1" smtClean="0">
                <a:solidFill>
                  <a:schemeClr val="bg1"/>
                </a:solidFill>
              </a:rPr>
              <a:t>Hyperstack</a:t>
            </a:r>
            <a:endParaRPr lang="en-GB" altLang="en-US" sz="4000" dirty="0" smtClean="0">
              <a:solidFill>
                <a:schemeClr val="bg1"/>
              </a:solidFill>
            </a:endParaRPr>
          </a:p>
        </p:txBody>
      </p:sp>
      <p:pic>
        <p:nvPicPr>
          <p:cNvPr id="573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4" t="20139" r="54254" b="41640"/>
          <a:stretch>
            <a:fillRect/>
          </a:stretch>
        </p:blipFill>
        <p:spPr bwMode="auto">
          <a:xfrm>
            <a:off x="569668" y="2385309"/>
            <a:ext cx="4581525" cy="374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348" name="Rectangle 1"/>
          <p:cNvSpPr>
            <a:spLocks noChangeArrowheads="1"/>
          </p:cNvSpPr>
          <p:nvPr/>
        </p:nvSpPr>
        <p:spPr bwMode="auto">
          <a:xfrm>
            <a:off x="271463" y="1077913"/>
            <a:ext cx="86836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 err="1">
                <a:solidFill>
                  <a:srgbClr val="FFFF00"/>
                </a:solidFill>
              </a:rPr>
              <a:t>Hyperstacks</a:t>
            </a:r>
            <a:r>
              <a:rPr lang="en-GB" altLang="en-US" sz="2000" dirty="0">
                <a:solidFill>
                  <a:srgbClr val="FFFF00"/>
                </a:solidFill>
              </a:rPr>
              <a:t> are multidimensional images, extending image stacks to four (4D) or five (5D) dimensions: </a:t>
            </a:r>
            <a:r>
              <a:rPr lang="en-GB" altLang="en-US" sz="2000" i="1" dirty="0">
                <a:solidFill>
                  <a:srgbClr val="FFFF00"/>
                </a:solidFill>
              </a:rPr>
              <a:t>x</a:t>
            </a:r>
            <a:r>
              <a:rPr lang="en-GB" altLang="en-US" sz="2000" dirty="0">
                <a:solidFill>
                  <a:srgbClr val="FFFF00"/>
                </a:solidFill>
              </a:rPr>
              <a:t> (width), </a:t>
            </a:r>
            <a:r>
              <a:rPr lang="en-GB" altLang="en-US" sz="2000" i="1" dirty="0">
                <a:solidFill>
                  <a:srgbClr val="FFFF00"/>
                </a:solidFill>
              </a:rPr>
              <a:t>y</a:t>
            </a:r>
            <a:r>
              <a:rPr lang="en-GB" altLang="en-US" sz="2000" dirty="0">
                <a:solidFill>
                  <a:srgbClr val="FFFF00"/>
                </a:solidFill>
              </a:rPr>
              <a:t> (height), </a:t>
            </a:r>
            <a:r>
              <a:rPr lang="en-GB" altLang="en-US" sz="2000" i="1" dirty="0">
                <a:solidFill>
                  <a:srgbClr val="FFFF00"/>
                </a:solidFill>
              </a:rPr>
              <a:t>z</a:t>
            </a:r>
            <a:r>
              <a:rPr lang="en-GB" altLang="en-US" sz="2000" dirty="0">
                <a:solidFill>
                  <a:srgbClr val="FFFF00"/>
                </a:solidFill>
              </a:rPr>
              <a:t> (slices), </a:t>
            </a:r>
            <a:r>
              <a:rPr lang="en-GB" altLang="en-US" sz="2000" i="1" dirty="0">
                <a:solidFill>
                  <a:srgbClr val="FFFF00"/>
                </a:solidFill>
              </a:rPr>
              <a:t>c</a:t>
            </a:r>
            <a:r>
              <a:rPr lang="en-GB" altLang="en-US" sz="2000" dirty="0">
                <a:solidFill>
                  <a:srgbClr val="FFFF00"/>
                </a:solidFill>
              </a:rPr>
              <a:t> (channels or wavelengths) and </a:t>
            </a:r>
            <a:r>
              <a:rPr lang="en-GB" altLang="en-US" sz="2000" i="1" dirty="0">
                <a:solidFill>
                  <a:srgbClr val="FFFF00"/>
                </a:solidFill>
              </a:rPr>
              <a:t>t</a:t>
            </a:r>
            <a:r>
              <a:rPr lang="en-GB" altLang="en-US" sz="2000" dirty="0">
                <a:solidFill>
                  <a:srgbClr val="FFFF00"/>
                </a:solidFill>
              </a:rPr>
              <a:t> (time frames).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1870" y="1957083"/>
            <a:ext cx="3405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FFC000"/>
                </a:solidFill>
              </a:rPr>
              <a:t>Open sample image ‘Mitosis</a:t>
            </a:r>
            <a:endParaRPr lang="en-GB" sz="2000" dirty="0">
              <a:solidFill>
                <a:srgbClr val="FFC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597" y="2425738"/>
            <a:ext cx="2819644" cy="40922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6658" y="4665785"/>
            <a:ext cx="21194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FF00"/>
                </a:solidFill>
              </a:rPr>
              <a:t>2 channels</a:t>
            </a:r>
          </a:p>
          <a:p>
            <a:r>
              <a:rPr lang="en-GB" dirty="0" smtClean="0">
                <a:solidFill>
                  <a:srgbClr val="FFFF00"/>
                </a:solidFill>
              </a:rPr>
              <a:t>5 z-slices</a:t>
            </a:r>
          </a:p>
          <a:p>
            <a:r>
              <a:rPr lang="en-GB" dirty="0" smtClean="0">
                <a:solidFill>
                  <a:srgbClr val="FFFF00"/>
                </a:solidFill>
              </a:rPr>
              <a:t>51 time-points</a:t>
            </a:r>
            <a:endParaRPr lang="en-GB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38" y="1179513"/>
            <a:ext cx="242887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038" y="1179513"/>
            <a:ext cx="242887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1177925"/>
            <a:ext cx="242887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373" name="Text Box 8"/>
          <p:cNvSpPr txBox="1">
            <a:spLocks noChangeArrowheads="1"/>
          </p:cNvSpPr>
          <p:nvPr/>
        </p:nvSpPr>
        <p:spPr bwMode="auto">
          <a:xfrm>
            <a:off x="2046309" y="-23811"/>
            <a:ext cx="531748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4000" dirty="0">
                <a:solidFill>
                  <a:schemeClr val="bg1"/>
                </a:solidFill>
              </a:rPr>
              <a:t>Stack to </a:t>
            </a:r>
            <a:r>
              <a:rPr lang="en-GB" altLang="en-US" sz="4000" dirty="0" err="1">
                <a:solidFill>
                  <a:schemeClr val="bg1"/>
                </a:solidFill>
              </a:rPr>
              <a:t>hyperstack</a:t>
            </a:r>
            <a:r>
              <a:rPr lang="en-GB" altLang="en-US" sz="4000" dirty="0">
                <a:solidFill>
                  <a:schemeClr val="bg1"/>
                </a:solidFill>
              </a:rPr>
              <a:t> 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5460" y="3880338"/>
            <a:ext cx="8202453" cy="239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GB" sz="1800" dirty="0" smtClean="0">
                <a:solidFill>
                  <a:srgbClr val="FFFF00"/>
                </a:solidFill>
              </a:rPr>
              <a:t>Sometimes you get an image series that needs to be put together, for example from </a:t>
            </a:r>
            <a:r>
              <a:rPr lang="en-GB" sz="1800" dirty="0" err="1" smtClean="0">
                <a:solidFill>
                  <a:srgbClr val="FFFF00"/>
                </a:solidFill>
              </a:rPr>
              <a:t>Volocity</a:t>
            </a:r>
            <a:r>
              <a:rPr lang="en-GB" sz="1800" dirty="0" smtClean="0">
                <a:solidFill>
                  <a:srgbClr val="FFFF00"/>
                </a:solidFill>
              </a:rPr>
              <a:t> live imaging…</a:t>
            </a:r>
          </a:p>
          <a:p>
            <a:pPr>
              <a:lnSpc>
                <a:spcPts val="2600"/>
              </a:lnSpc>
            </a:pPr>
            <a:r>
              <a:rPr lang="en-GB" sz="1800" dirty="0" smtClean="0">
                <a:solidFill>
                  <a:srgbClr val="FFFF00"/>
                </a:solidFill>
              </a:rPr>
              <a:t>Example: </a:t>
            </a:r>
            <a:r>
              <a:rPr lang="en-GB" sz="1800" dirty="0" smtClean="0">
                <a:solidFill>
                  <a:schemeClr val="bg1"/>
                </a:solidFill>
              </a:rPr>
              <a:t>Open samples…mitosis </a:t>
            </a:r>
          </a:p>
          <a:p>
            <a:pPr>
              <a:lnSpc>
                <a:spcPts val="2600"/>
              </a:lnSpc>
            </a:pPr>
            <a:r>
              <a:rPr lang="en-GB" sz="1800" dirty="0" smtClean="0">
                <a:solidFill>
                  <a:schemeClr val="bg1"/>
                </a:solidFill>
              </a:rPr>
              <a:t>Image / </a:t>
            </a:r>
            <a:r>
              <a:rPr lang="en-GB" sz="1800" dirty="0" err="1" smtClean="0">
                <a:solidFill>
                  <a:schemeClr val="bg1"/>
                </a:solidFill>
              </a:rPr>
              <a:t>Hyperstacks</a:t>
            </a:r>
            <a:r>
              <a:rPr lang="en-GB" sz="1800" dirty="0" smtClean="0">
                <a:solidFill>
                  <a:schemeClr val="bg1"/>
                </a:solidFill>
              </a:rPr>
              <a:t> / </a:t>
            </a:r>
            <a:r>
              <a:rPr lang="en-GB" sz="1800" dirty="0" err="1" smtClean="0">
                <a:solidFill>
                  <a:schemeClr val="bg1"/>
                </a:solidFill>
              </a:rPr>
              <a:t>Hyperstack</a:t>
            </a:r>
            <a:r>
              <a:rPr lang="en-GB" sz="1800" dirty="0" smtClean="0">
                <a:solidFill>
                  <a:schemeClr val="bg1"/>
                </a:solidFill>
              </a:rPr>
              <a:t> to stack…</a:t>
            </a:r>
          </a:p>
          <a:p>
            <a:pPr>
              <a:lnSpc>
                <a:spcPts val="2600"/>
              </a:lnSpc>
            </a:pPr>
            <a:r>
              <a:rPr lang="en-GB" sz="1800" dirty="0" smtClean="0">
                <a:solidFill>
                  <a:schemeClr val="bg1"/>
                </a:solidFill>
              </a:rPr>
              <a:t>Then reverse that with </a:t>
            </a:r>
          </a:p>
          <a:p>
            <a:pPr>
              <a:lnSpc>
                <a:spcPts val="2600"/>
              </a:lnSpc>
            </a:pPr>
            <a:r>
              <a:rPr lang="en-GB" sz="1800" dirty="0" smtClean="0">
                <a:solidFill>
                  <a:schemeClr val="bg1"/>
                </a:solidFill>
              </a:rPr>
              <a:t>Image / </a:t>
            </a:r>
            <a:r>
              <a:rPr lang="en-GB" sz="1800" dirty="0" err="1" smtClean="0">
                <a:solidFill>
                  <a:schemeClr val="bg1"/>
                </a:solidFill>
              </a:rPr>
              <a:t>Hyperstacks</a:t>
            </a:r>
            <a:r>
              <a:rPr lang="en-GB" sz="1800" dirty="0" smtClean="0">
                <a:solidFill>
                  <a:schemeClr val="bg1"/>
                </a:solidFill>
              </a:rPr>
              <a:t> / Stack to </a:t>
            </a:r>
            <a:r>
              <a:rPr lang="en-GB" sz="1800" dirty="0" err="1" smtClean="0">
                <a:solidFill>
                  <a:schemeClr val="bg1"/>
                </a:solidFill>
              </a:rPr>
              <a:t>Hyperstack</a:t>
            </a:r>
            <a:r>
              <a:rPr lang="en-GB" sz="1800" dirty="0" smtClean="0">
                <a:solidFill>
                  <a:schemeClr val="bg1"/>
                </a:solidFill>
              </a:rPr>
              <a:t>…</a:t>
            </a:r>
          </a:p>
          <a:p>
            <a:pPr>
              <a:lnSpc>
                <a:spcPts val="2600"/>
              </a:lnSpc>
            </a:pPr>
            <a:r>
              <a:rPr lang="en-GB" sz="1800" dirty="0" smtClean="0">
                <a:solidFill>
                  <a:schemeClr val="bg1"/>
                </a:solidFill>
              </a:rPr>
              <a:t>You need to know the stack order, and number in each dimension (</a:t>
            </a:r>
            <a:r>
              <a:rPr lang="en-GB" sz="1800" dirty="0" err="1" smtClean="0">
                <a:solidFill>
                  <a:schemeClr val="bg1"/>
                </a:solidFill>
              </a:rPr>
              <a:t>xyzct</a:t>
            </a:r>
            <a:r>
              <a:rPr lang="en-GB" sz="1800" dirty="0" smtClean="0">
                <a:solidFill>
                  <a:schemeClr val="bg1"/>
                </a:solidFill>
              </a:rPr>
              <a:t>)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97877" y="-245085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sz="4000" dirty="0" smtClean="0">
                <a:solidFill>
                  <a:schemeClr val="bg1"/>
                </a:solidFill>
              </a:rPr>
              <a:t>Reduce stack dimensions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7877" y="1137139"/>
            <a:ext cx="436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FF00"/>
                </a:solidFill>
              </a:rPr>
              <a:t>Duplicate image (</a:t>
            </a:r>
            <a:r>
              <a:rPr lang="en-GB" dirty="0" err="1" smtClean="0">
                <a:solidFill>
                  <a:srgbClr val="FFFF00"/>
                </a:solidFill>
              </a:rPr>
              <a:t>Ctrl+Shift+D</a:t>
            </a:r>
            <a:r>
              <a:rPr lang="en-GB" dirty="0" smtClean="0">
                <a:solidFill>
                  <a:srgbClr val="FFFF00"/>
                </a:solidFill>
              </a:rPr>
              <a:t>)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21" y="2444662"/>
            <a:ext cx="2734069" cy="25422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78215" y="3541340"/>
            <a:ext cx="299473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GB" sz="2000" dirty="0" smtClean="0">
                <a:solidFill>
                  <a:srgbClr val="FFC000"/>
                </a:solidFill>
              </a:rPr>
              <a:t>Individual or all channels</a:t>
            </a:r>
          </a:p>
          <a:p>
            <a:pPr>
              <a:lnSpc>
                <a:spcPts val="2600"/>
              </a:lnSpc>
            </a:pPr>
            <a:r>
              <a:rPr lang="en-GB" sz="2000" dirty="0" smtClean="0">
                <a:solidFill>
                  <a:srgbClr val="FFC000"/>
                </a:solidFill>
              </a:rPr>
              <a:t>Any range of z slices</a:t>
            </a:r>
          </a:p>
          <a:p>
            <a:pPr>
              <a:lnSpc>
                <a:spcPts val="2600"/>
              </a:lnSpc>
            </a:pPr>
            <a:r>
              <a:rPr lang="en-GB" sz="2000" dirty="0" smtClean="0">
                <a:solidFill>
                  <a:srgbClr val="FFC000"/>
                </a:solidFill>
              </a:rPr>
              <a:t>Any range of </a:t>
            </a:r>
            <a:r>
              <a:rPr lang="en-GB" sz="2000" dirty="0" err="1" smtClean="0">
                <a:solidFill>
                  <a:srgbClr val="FFC000"/>
                </a:solidFill>
              </a:rPr>
              <a:t>timepoints</a:t>
            </a:r>
            <a:endParaRPr lang="en-GB" sz="20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4"/>
          <p:cNvSpPr>
            <a:spLocks noChangeArrowheads="1"/>
          </p:cNvSpPr>
          <p:nvPr/>
        </p:nvSpPr>
        <p:spPr bwMode="auto">
          <a:xfrm>
            <a:off x="522213" y="2236106"/>
            <a:ext cx="8091597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  <a:defRPr/>
            </a:pPr>
            <a:r>
              <a:rPr lang="en-US" dirty="0">
                <a:solidFill>
                  <a:srgbClr val="FFC000"/>
                </a:solidFill>
              </a:rPr>
              <a:t>File&gt;Open 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dirty="0">
              <a:solidFill>
                <a:srgbClr val="FFC000"/>
              </a:solidFill>
            </a:endParaRPr>
          </a:p>
          <a:p>
            <a:pPr marL="742950" indent="-742950">
              <a:buFont typeface="+mj-lt"/>
              <a:buAutoNum type="arabicPeriod"/>
              <a:defRPr/>
            </a:pPr>
            <a:r>
              <a:rPr lang="en-US" dirty="0">
                <a:solidFill>
                  <a:srgbClr val="FFC000"/>
                </a:solidFill>
              </a:rPr>
              <a:t>Drag and Drop (files/folders)</a:t>
            </a:r>
          </a:p>
          <a:p>
            <a:pPr marL="742950" indent="-742950">
              <a:buFont typeface="+mj-lt"/>
              <a:buAutoNum type="arabicPeriod"/>
              <a:defRPr/>
            </a:pPr>
            <a:endParaRPr lang="en-US" dirty="0">
              <a:solidFill>
                <a:srgbClr val="FFC000"/>
              </a:solidFill>
            </a:endParaRPr>
          </a:p>
          <a:p>
            <a:pPr marL="742950" indent="-742950">
              <a:buFont typeface="+mj-lt"/>
              <a:buAutoNum type="arabicPeriod"/>
              <a:defRPr/>
            </a:pPr>
            <a:r>
              <a:rPr lang="en-US" dirty="0">
                <a:solidFill>
                  <a:srgbClr val="FFC000"/>
                </a:solidFill>
              </a:rPr>
              <a:t>File&gt;Import&gt;Image Sequence </a:t>
            </a:r>
            <a:r>
              <a:rPr lang="en-US" dirty="0" smtClean="0">
                <a:solidFill>
                  <a:srgbClr val="FFC000"/>
                </a:solidFill>
              </a:rPr>
              <a:t>… (if you have a folder full of files that make a movie or 3D stack)</a:t>
            </a:r>
            <a:endParaRPr lang="en-US" dirty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228868" y="1555059"/>
            <a:ext cx="5016500" cy="1052512"/>
            <a:chOff x="940252" y="2651559"/>
            <a:chExt cx="7263493" cy="1523810"/>
          </a:xfrm>
        </p:grpSpPr>
        <p:pic>
          <p:nvPicPr>
            <p:cNvPr id="6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252" y="2651559"/>
              <a:ext cx="7263493" cy="1523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val 19"/>
            <p:cNvSpPr>
              <a:spLocks noChangeArrowheads="1"/>
            </p:cNvSpPr>
            <p:nvPr/>
          </p:nvSpPr>
          <p:spPr bwMode="auto">
            <a:xfrm>
              <a:off x="1129393" y="3590245"/>
              <a:ext cx="824054" cy="40844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</p:grpSp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1962171" y="165100"/>
            <a:ext cx="52116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3600" dirty="0" smtClean="0">
                <a:solidFill>
                  <a:schemeClr val="bg1"/>
                </a:solidFill>
              </a:rPr>
              <a:t>How to open your files…</a:t>
            </a:r>
            <a:endParaRPr lang="en-GB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93692" y="-158139"/>
            <a:ext cx="5441429" cy="1143000"/>
          </a:xfrm>
        </p:spPr>
        <p:txBody>
          <a:bodyPr/>
          <a:lstStyle/>
          <a:p>
            <a:pPr eaLnBrk="1" hangingPunct="1"/>
            <a:r>
              <a:rPr lang="en-GB" altLang="en-US" sz="4000" dirty="0" smtClean="0">
                <a:solidFill>
                  <a:schemeClr val="bg1"/>
                </a:solidFill>
              </a:rPr>
              <a:t>3D stacks: Examples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277815"/>
            <a:ext cx="4302369" cy="2203939"/>
          </a:xfrm>
        </p:spPr>
        <p:txBody>
          <a:bodyPr/>
          <a:lstStyle/>
          <a:p>
            <a:pPr eaLnBrk="1" hangingPunct="1"/>
            <a:r>
              <a:rPr lang="en-GB" altLang="en-US" sz="2000" dirty="0" smtClean="0">
                <a:solidFill>
                  <a:srgbClr val="FFFF00"/>
                </a:solidFill>
              </a:rPr>
              <a:t>Open Samples &gt; Confocal Series</a:t>
            </a:r>
          </a:p>
          <a:p>
            <a:pPr eaLnBrk="1" hangingPunct="1">
              <a:buFontTx/>
              <a:buNone/>
            </a:pPr>
            <a:endParaRPr lang="en-GB" altLang="en-US" sz="2000" dirty="0" smtClean="0">
              <a:solidFill>
                <a:srgbClr val="FFFF00"/>
              </a:solidFill>
            </a:endParaRPr>
          </a:p>
          <a:p>
            <a:pPr eaLnBrk="1" hangingPunct="1"/>
            <a:r>
              <a:rPr lang="en-GB" altLang="en-US" sz="2000" dirty="0" smtClean="0">
                <a:solidFill>
                  <a:srgbClr val="FFFF00"/>
                </a:solidFill>
              </a:rPr>
              <a:t>Open Samples &gt; Fly Brain</a:t>
            </a:r>
          </a:p>
          <a:p>
            <a:pPr eaLnBrk="1" hangingPunct="1"/>
            <a:endParaRPr lang="en-GB" altLang="en-US" sz="2000" dirty="0" smtClean="0">
              <a:solidFill>
                <a:srgbClr val="FFFF00"/>
              </a:solidFill>
            </a:endParaRPr>
          </a:p>
          <a:p>
            <a:pPr eaLnBrk="1" hangingPunct="1"/>
            <a:r>
              <a:rPr lang="en-GB" altLang="en-US" sz="2000" dirty="0" smtClean="0">
                <a:solidFill>
                  <a:srgbClr val="FFFF00"/>
                </a:solidFill>
              </a:rPr>
              <a:t>Open Samples &gt; T1 Head</a:t>
            </a:r>
          </a:p>
          <a:p>
            <a:pPr eaLnBrk="1" hangingPunct="1"/>
            <a:endParaRPr lang="en-GB" altLang="en-US" sz="2000" dirty="0" smtClean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8357" y="4638714"/>
            <a:ext cx="6009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Try: Plugins / 3D viewer.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Try: Image / Stacks / </a:t>
            </a:r>
            <a:r>
              <a:rPr lang="en-GB" dirty="0" err="1" smtClean="0">
                <a:solidFill>
                  <a:schemeClr val="bg1"/>
                </a:solidFill>
              </a:rPr>
              <a:t>reslice</a:t>
            </a:r>
            <a:r>
              <a:rPr lang="en-GB" dirty="0" smtClean="0">
                <a:solidFill>
                  <a:schemeClr val="bg1"/>
                </a:solidFill>
              </a:rPr>
              <a:t> (shortcut = ‘/’) 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34" y="1375840"/>
            <a:ext cx="3293835" cy="40477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-279399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sz="4000" dirty="0" smtClean="0">
                <a:solidFill>
                  <a:schemeClr val="bg1"/>
                </a:solidFill>
              </a:rPr>
              <a:t>Image Properties (</a:t>
            </a:r>
            <a:r>
              <a:rPr lang="en-GB" altLang="en-US" sz="4000" dirty="0" err="1" smtClean="0">
                <a:solidFill>
                  <a:schemeClr val="bg1"/>
                </a:solidFill>
              </a:rPr>
              <a:t>ctrl+shift+P</a:t>
            </a:r>
            <a:r>
              <a:rPr lang="en-GB" altLang="en-US" sz="40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1443" name="Text Box 4"/>
          <p:cNvSpPr txBox="1">
            <a:spLocks noChangeArrowheads="1"/>
          </p:cNvSpPr>
          <p:nvPr/>
        </p:nvSpPr>
        <p:spPr bwMode="auto">
          <a:xfrm>
            <a:off x="1571625" y="1585670"/>
            <a:ext cx="1455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FFFF00"/>
                </a:solidFill>
              </a:rPr>
              <a:t>Metadata</a:t>
            </a:r>
          </a:p>
        </p:txBody>
      </p:sp>
      <p:sp>
        <p:nvSpPr>
          <p:cNvPr id="61444" name="Text Box 5"/>
          <p:cNvSpPr txBox="1">
            <a:spLocks noChangeArrowheads="1"/>
          </p:cNvSpPr>
          <p:nvPr/>
        </p:nvSpPr>
        <p:spPr bwMode="auto">
          <a:xfrm>
            <a:off x="5883275" y="1585670"/>
            <a:ext cx="19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FFFF00"/>
                </a:solidFill>
              </a:rPr>
              <a:t>No Metadata</a:t>
            </a:r>
          </a:p>
        </p:txBody>
      </p:sp>
      <p:sp>
        <p:nvSpPr>
          <p:cNvPr id="61445" name="Text Box 8"/>
          <p:cNvSpPr txBox="1">
            <a:spLocks noChangeArrowheads="1"/>
          </p:cNvSpPr>
          <p:nvPr/>
        </p:nvSpPr>
        <p:spPr bwMode="auto">
          <a:xfrm>
            <a:off x="319088" y="934795"/>
            <a:ext cx="2989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FFFF00"/>
                </a:solidFill>
              </a:rPr>
              <a:t>Image&gt;Properties …</a:t>
            </a:r>
          </a:p>
        </p:txBody>
      </p:sp>
      <p:pic>
        <p:nvPicPr>
          <p:cNvPr id="6144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069858"/>
            <a:ext cx="1933575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2069858"/>
            <a:ext cx="1933575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8" name="Text Box 11"/>
          <p:cNvSpPr txBox="1">
            <a:spLocks noChangeArrowheads="1"/>
          </p:cNvSpPr>
          <p:nvPr/>
        </p:nvSpPr>
        <p:spPr bwMode="auto">
          <a:xfrm>
            <a:off x="487363" y="5991594"/>
            <a:ext cx="3624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FFFF00"/>
                </a:solidFill>
              </a:rPr>
              <a:t>File : Fluorescent cell.lsm</a:t>
            </a:r>
          </a:p>
        </p:txBody>
      </p:sp>
      <p:sp>
        <p:nvSpPr>
          <p:cNvPr id="61449" name="Text Box 12"/>
          <p:cNvSpPr txBox="1">
            <a:spLocks noChangeArrowheads="1"/>
          </p:cNvSpPr>
          <p:nvPr/>
        </p:nvSpPr>
        <p:spPr bwMode="auto">
          <a:xfrm>
            <a:off x="5156200" y="5991594"/>
            <a:ext cx="35557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FFFF00"/>
                </a:solidFill>
              </a:rPr>
              <a:t>File : </a:t>
            </a:r>
            <a:r>
              <a:rPr lang="en-GB" altLang="en-US" sz="2400" dirty="0" err="1" smtClean="0">
                <a:solidFill>
                  <a:srgbClr val="FFFF00"/>
                </a:solidFill>
              </a:rPr>
              <a:t>FluorescentCells.tif</a:t>
            </a:r>
            <a:endParaRPr lang="en-GB" altLang="en-US"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0" y="1411038"/>
            <a:ext cx="4694994" cy="4246156"/>
          </a:xfrm>
          <a:prstGeom prst="rect">
            <a:avLst/>
          </a:prstGeom>
        </p:spPr>
      </p:pic>
      <p:sp>
        <p:nvSpPr>
          <p:cNvPr id="62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590550"/>
          </a:xfrm>
        </p:spPr>
        <p:txBody>
          <a:bodyPr/>
          <a:lstStyle/>
          <a:p>
            <a:pPr eaLnBrk="1" hangingPunct="1"/>
            <a:r>
              <a:rPr lang="en-GB" altLang="en-US" sz="4000" dirty="0" smtClean="0">
                <a:solidFill>
                  <a:schemeClr val="bg1"/>
                </a:solidFill>
              </a:rPr>
              <a:t>Scale Bar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1324" y="906829"/>
            <a:ext cx="6564922" cy="486996"/>
          </a:xfrm>
        </p:spPr>
        <p:txBody>
          <a:bodyPr/>
          <a:lstStyle/>
          <a:p>
            <a:pPr eaLnBrk="1" hangingPunct="1"/>
            <a:r>
              <a:rPr lang="en-GB" altLang="en-US" sz="2000" dirty="0" err="1" smtClean="0">
                <a:solidFill>
                  <a:srgbClr val="FFFF00"/>
                </a:solidFill>
              </a:rPr>
              <a:t>Analyze</a:t>
            </a:r>
            <a:r>
              <a:rPr lang="en-GB" altLang="en-US" sz="2000" dirty="0">
                <a:solidFill>
                  <a:srgbClr val="FFFF00"/>
                </a:solidFill>
              </a:rPr>
              <a:t> </a:t>
            </a:r>
            <a:r>
              <a:rPr lang="en-GB" altLang="en-US" sz="2000" dirty="0" smtClean="0">
                <a:solidFill>
                  <a:srgbClr val="FFFF00"/>
                </a:solidFill>
              </a:rPr>
              <a:t>/ Tools / Scale bar… or </a:t>
            </a:r>
            <a:r>
              <a:rPr lang="en-GB" altLang="en-US" sz="2000" dirty="0" err="1" smtClean="0">
                <a:solidFill>
                  <a:srgbClr val="FFFF00"/>
                </a:solidFill>
              </a:rPr>
              <a:t>Analyze</a:t>
            </a:r>
            <a:r>
              <a:rPr lang="en-GB" altLang="en-US" sz="2000" dirty="0" smtClean="0">
                <a:solidFill>
                  <a:srgbClr val="FFFF00"/>
                </a:solidFill>
              </a:rPr>
              <a:t> / Set Scale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974" y="1411038"/>
            <a:ext cx="3888764" cy="4173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843" y="2792874"/>
            <a:ext cx="2432538" cy="36694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20" y="3189094"/>
            <a:ext cx="2843929" cy="3273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1556" y="190500"/>
            <a:ext cx="3720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Image Stitching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9550" y="1028700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FF00"/>
                </a:solidFill>
              </a:rPr>
              <a:t>Useful for histology (also can do 3D images)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50" y="1528346"/>
            <a:ext cx="3708211" cy="3057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86275" y="1528346"/>
            <a:ext cx="37497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smtClean="0">
                <a:solidFill>
                  <a:schemeClr val="bg1"/>
                </a:solidFill>
              </a:rPr>
              <a:t>Try it:</a:t>
            </a:r>
          </a:p>
          <a:p>
            <a:r>
              <a:rPr lang="en-GB" sz="1800" dirty="0" smtClean="0">
                <a:solidFill>
                  <a:schemeClr val="bg1"/>
                </a:solidFill>
              </a:rPr>
              <a:t>Plugins / Stitching / </a:t>
            </a:r>
            <a:r>
              <a:rPr lang="en-GB" sz="1800" dirty="0" err="1" smtClean="0">
                <a:solidFill>
                  <a:schemeClr val="bg1"/>
                </a:solidFill>
              </a:rPr>
              <a:t>MosaicJ</a:t>
            </a:r>
            <a:endParaRPr lang="en-GB" sz="1800" dirty="0" smtClean="0">
              <a:solidFill>
                <a:schemeClr val="bg1"/>
              </a:solidFill>
            </a:endParaRPr>
          </a:p>
          <a:p>
            <a:r>
              <a:rPr lang="en-GB" sz="1800" dirty="0" smtClean="0">
                <a:solidFill>
                  <a:schemeClr val="bg1"/>
                </a:solidFill>
              </a:rPr>
              <a:t>Open Image Sequence</a:t>
            </a:r>
          </a:p>
          <a:p>
            <a:r>
              <a:rPr lang="en-GB" sz="1800" dirty="0" smtClean="0">
                <a:solidFill>
                  <a:schemeClr val="bg1"/>
                </a:solidFill>
              </a:rPr>
              <a:t>First image in 2D Stitching folder…</a:t>
            </a:r>
          </a:p>
          <a:p>
            <a:r>
              <a:rPr lang="en-GB" sz="1800" dirty="0" smtClean="0">
                <a:solidFill>
                  <a:schemeClr val="bg1"/>
                </a:solidFill>
              </a:rPr>
              <a:t>Click each image,</a:t>
            </a:r>
          </a:p>
          <a:p>
            <a:r>
              <a:rPr lang="en-GB" sz="1800" dirty="0" smtClean="0">
                <a:solidFill>
                  <a:schemeClr val="bg1"/>
                </a:solidFill>
              </a:rPr>
              <a:t>move it to roughly the right place</a:t>
            </a:r>
          </a:p>
          <a:p>
            <a:r>
              <a:rPr lang="en-GB" sz="1800" dirty="0" smtClean="0">
                <a:solidFill>
                  <a:schemeClr val="bg1"/>
                </a:solidFill>
              </a:rPr>
              <a:t>File / Create mosaic…</a:t>
            </a:r>
            <a:endParaRPr lang="en-GB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065" y="3689985"/>
            <a:ext cx="4106163" cy="30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2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1556" y="66675"/>
            <a:ext cx="3720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Image Stitching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7834" y="965774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Lazy way: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Plugins / Stitching / Grid Collection Stitching…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95" y="2040076"/>
            <a:ext cx="2324301" cy="41303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850" y="2040076"/>
            <a:ext cx="2324301" cy="41303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3625" y="2285999"/>
            <a:ext cx="200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FF00"/>
                </a:solidFill>
              </a:rPr>
              <a:t>Choose the folder with your files, and wait…</a:t>
            </a: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0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1556" y="66675"/>
            <a:ext cx="3720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Image Stitching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7834" y="965774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Lazy way: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Plugins / Stitching / Grid Collection Stitching…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95" y="2040076"/>
            <a:ext cx="2324301" cy="41303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850" y="2040076"/>
            <a:ext cx="2324301" cy="41303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48375" y="2040076"/>
            <a:ext cx="2009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solidFill>
                  <a:srgbClr val="FFFF00"/>
                </a:solidFill>
              </a:rPr>
              <a:t>Works for 3D too…</a:t>
            </a:r>
          </a:p>
          <a:p>
            <a:r>
              <a:rPr lang="en-GB" sz="1800" dirty="0" smtClean="0">
                <a:solidFill>
                  <a:srgbClr val="FFFF00"/>
                </a:solidFill>
              </a:rPr>
              <a:t>Use the 3D stitching folder…</a:t>
            </a:r>
            <a:endParaRPr lang="en-GB" sz="18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960" y="3418869"/>
            <a:ext cx="2222267" cy="275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9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8170" y="66675"/>
            <a:ext cx="4347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Stack Registration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6252" y="1764181"/>
            <a:ext cx="5629273" cy="4634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GB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Plugins / Registration / </a:t>
            </a:r>
            <a:r>
              <a:rPr lang="en-GB" sz="1600" b="1" dirty="0" err="1" smtClean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StackReg</a:t>
            </a:r>
            <a:r>
              <a:rPr lang="en-GB" sz="1600" b="1" dirty="0" smtClean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(on the BIG-EPFL update site 			requires </a:t>
            </a:r>
            <a:r>
              <a:rPr lang="en-GB" sz="1600" b="1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ImageScience</a:t>
            </a:r>
            <a:r>
              <a:rPr lang="en-GB" sz="16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also)</a:t>
            </a:r>
            <a:endParaRPr lang="en-GB" sz="16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i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Translation : basic left right up down </a:t>
            </a:r>
            <a:r>
              <a:rPr lang="en-GB" sz="1600" dirty="0" smtClean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GB" sz="16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 </a:t>
            </a:r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basic alignment, little scope for error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i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Rigid body: rotation also </a:t>
            </a:r>
            <a:r>
              <a:rPr lang="en-GB" sz="1600" b="1" i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600" b="1" i="1" dirty="0" smtClean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BEST)</a:t>
            </a:r>
            <a:r>
              <a:rPr lang="en-GB" sz="1600" dirty="0" smtClean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GB" sz="16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</a:t>
            </a:r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mistakes if segments have big differences.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i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Scaled rotation: scale </a:t>
            </a:r>
            <a:r>
              <a:rPr lang="en-GB" sz="1600" i="1" dirty="0" smtClean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also</a:t>
            </a:r>
            <a:r>
              <a:rPr lang="en-GB" sz="1600" dirty="0" smtClean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GB" sz="16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</a:t>
            </a:r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mistakes if segments have moderate differences.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i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Affine: most freedom to </a:t>
            </a:r>
            <a:r>
              <a:rPr lang="en-GB" sz="1600" i="1" dirty="0" smtClean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align - </a:t>
            </a:r>
            <a:r>
              <a:rPr lang="en-GB" sz="16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computationally tricky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b="1" dirty="0" smtClean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Plugins </a:t>
            </a:r>
            <a:r>
              <a:rPr lang="en-GB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/Registration / Linear Stack alignment with SIFT</a:t>
            </a:r>
            <a:endParaRPr lang="en-GB" sz="16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 a patented algorithm assuming the images are all at the same scale.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Rigid </a:t>
            </a:r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the best.</a:t>
            </a:r>
            <a:endParaRPr lang="en-GB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3109" y="890514"/>
            <a:ext cx="6814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FF00"/>
                </a:solidFill>
              </a:rPr>
              <a:t>Useful when you have multiple serial sections</a:t>
            </a:r>
          </a:p>
          <a:p>
            <a:r>
              <a:rPr lang="en-GB" dirty="0" smtClean="0">
                <a:solidFill>
                  <a:srgbClr val="FFFF00"/>
                </a:solidFill>
              </a:rPr>
              <a:t>Files: ‘</a:t>
            </a:r>
            <a:r>
              <a:rPr lang="en-GB" dirty="0" smtClean="0">
                <a:solidFill>
                  <a:schemeClr val="bg1"/>
                </a:solidFill>
              </a:rPr>
              <a:t>Rat Brain’, ‘H&amp;E’ in Stack alignment folder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284" y="1808273"/>
            <a:ext cx="2530059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3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685800" y="500516"/>
            <a:ext cx="77724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GB" altLang="en-US" sz="4000" kern="0" dirty="0" smtClean="0">
                <a:solidFill>
                  <a:schemeClr val="bg1"/>
                </a:solidFill>
              </a:rPr>
              <a:t>Where is that command?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8320" y="1648596"/>
            <a:ext cx="30223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FFFF00"/>
                </a:solidFill>
              </a:rPr>
              <a:t>Press ‘L’ = shortcut to Plugins / Utilities /Find commands</a:t>
            </a:r>
          </a:p>
          <a:p>
            <a:r>
              <a:rPr lang="en-GB" sz="2000" dirty="0" smtClean="0">
                <a:solidFill>
                  <a:srgbClr val="FFFF00"/>
                </a:solidFill>
              </a:rPr>
              <a:t>You can search for any command in Fiji...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704" y="1490026"/>
            <a:ext cx="5409563" cy="41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2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53" y="2194560"/>
            <a:ext cx="5788007" cy="41554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156" y="1595120"/>
            <a:ext cx="5471634" cy="368077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325120" y="5750560"/>
            <a:ext cx="1513840" cy="6705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0686" y="492277"/>
            <a:ext cx="30223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FFFF00"/>
                </a:solidFill>
              </a:rPr>
              <a:t>Help / Update Fiji</a:t>
            </a:r>
          </a:p>
          <a:p>
            <a:r>
              <a:rPr lang="en-GB" sz="2000" dirty="0" smtClean="0">
                <a:solidFill>
                  <a:srgbClr val="FFFF00"/>
                </a:solidFill>
              </a:rPr>
              <a:t>Then Manage update sites…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3673953" y="1089865"/>
            <a:ext cx="4548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http://fiji.sc/List_of_update_sites</a:t>
            </a:r>
          </a:p>
        </p:txBody>
      </p:sp>
    </p:spTree>
    <p:extLst>
      <p:ext uri="{BB962C8B-B14F-4D97-AF65-F5344CB8AC3E}">
        <p14:creationId xmlns:p14="http://schemas.microsoft.com/office/powerpoint/2010/main" val="131669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591345"/>
            <a:ext cx="3573462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4189413" y="249238"/>
            <a:ext cx="4954587" cy="2570162"/>
          </a:xfrm>
          <a:noFill/>
        </p:spPr>
        <p:txBody>
          <a:bodyPr/>
          <a:lstStyle/>
          <a:p>
            <a:pPr algn="l" eaLnBrk="1" hangingPunct="1"/>
            <a:r>
              <a:rPr lang="en-US" altLang="en-US" sz="3600" dirty="0" smtClean="0">
                <a:solidFill>
                  <a:schemeClr val="bg1"/>
                </a:solidFill>
              </a:rPr>
              <a:t>File&gt;Import&gt;Image Sequence</a:t>
            </a:r>
          </a:p>
          <a:p>
            <a:pPr algn="l" eaLnBrk="1" hangingPunct="1"/>
            <a:endParaRPr lang="en-US" altLang="en-US" sz="1000" dirty="0" smtClean="0">
              <a:solidFill>
                <a:schemeClr val="bg1"/>
              </a:solidFill>
            </a:endParaRPr>
          </a:p>
          <a:p>
            <a:pPr algn="l" eaLnBrk="1" hangingPunct="1"/>
            <a:r>
              <a:rPr lang="en-US" altLang="en-US" sz="2000" dirty="0" smtClean="0">
                <a:solidFill>
                  <a:srgbClr val="FFC000"/>
                </a:solidFill>
              </a:rPr>
              <a:t>Opens a series of images in a folder as a stack. The images must all be the same size and type. </a:t>
            </a:r>
          </a:p>
          <a:p>
            <a:pPr algn="l" eaLnBrk="1" hangingPunct="1"/>
            <a:endParaRPr lang="en-US" alt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17412" name="Picture 8" descr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3616325"/>
            <a:ext cx="4418012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Text Box 9"/>
          <p:cNvSpPr txBox="1">
            <a:spLocks noChangeArrowheads="1"/>
          </p:cNvSpPr>
          <p:nvPr/>
        </p:nvSpPr>
        <p:spPr bwMode="auto">
          <a:xfrm>
            <a:off x="509588" y="3101975"/>
            <a:ext cx="3897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1- Select folder and one file</a:t>
            </a:r>
          </a:p>
        </p:txBody>
      </p:sp>
      <p:sp>
        <p:nvSpPr>
          <p:cNvPr id="17414" name="Text Box 10"/>
          <p:cNvSpPr txBox="1">
            <a:spLocks noChangeArrowheads="1"/>
          </p:cNvSpPr>
          <p:nvPr/>
        </p:nvSpPr>
        <p:spPr bwMode="auto">
          <a:xfrm>
            <a:off x="4902200" y="3101975"/>
            <a:ext cx="2608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2- Specify options</a:t>
            </a:r>
          </a:p>
        </p:txBody>
      </p:sp>
      <p:sp>
        <p:nvSpPr>
          <p:cNvPr id="17415" name="Oval 14"/>
          <p:cNvSpPr>
            <a:spLocks noChangeArrowheads="1"/>
          </p:cNvSpPr>
          <p:nvPr/>
        </p:nvSpPr>
        <p:spPr bwMode="auto">
          <a:xfrm>
            <a:off x="359570" y="1326357"/>
            <a:ext cx="2855913" cy="684213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pic>
        <p:nvPicPr>
          <p:cNvPr id="17416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313" y="3616325"/>
            <a:ext cx="1822450" cy="293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489689" y="5753874"/>
            <a:ext cx="3451587" cy="55399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solidFill>
                  <a:srgbClr val="FFC000"/>
                </a:solidFill>
              </a:rPr>
              <a:t>Example: zebrafish</a:t>
            </a:r>
            <a:endParaRPr lang="en-US" altLang="en-US" sz="30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0" name="Group 9"/>
          <p:cNvGrpSpPr>
            <a:grpSpLocks/>
          </p:cNvGrpSpPr>
          <p:nvPr/>
        </p:nvGrpSpPr>
        <p:grpSpPr bwMode="auto">
          <a:xfrm>
            <a:off x="355600" y="843280"/>
            <a:ext cx="6604000" cy="5323840"/>
            <a:chOff x="2752" y="1645"/>
            <a:chExt cx="2473" cy="1932"/>
          </a:xfrm>
        </p:grpSpPr>
        <p:pic>
          <p:nvPicPr>
            <p:cNvPr id="19464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7088" r="36047" b="25984"/>
            <a:stretch>
              <a:fillRect/>
            </a:stretch>
          </p:blipFill>
          <p:spPr bwMode="auto">
            <a:xfrm>
              <a:off x="2752" y="1645"/>
              <a:ext cx="2473" cy="19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465" name="Line 7"/>
            <p:cNvSpPr>
              <a:spLocks noChangeShapeType="1"/>
            </p:cNvSpPr>
            <p:nvPr/>
          </p:nvSpPr>
          <p:spPr bwMode="auto">
            <a:xfrm flipV="1">
              <a:off x="3788" y="1905"/>
              <a:ext cx="94" cy="108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9463" name="Text Box 12"/>
          <p:cNvSpPr txBox="1">
            <a:spLocks noChangeArrowheads="1"/>
          </p:cNvSpPr>
          <p:nvPr/>
        </p:nvSpPr>
        <p:spPr bwMode="auto">
          <a:xfrm>
            <a:off x="3519538" y="1762760"/>
            <a:ext cx="32937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FFC000"/>
                </a:solidFill>
              </a:rPr>
              <a:t>Works with single </a:t>
            </a:r>
            <a:r>
              <a:rPr lang="en-GB" altLang="en-US" sz="2400" dirty="0" smtClean="0">
                <a:solidFill>
                  <a:srgbClr val="FFC000"/>
                </a:solidFill>
              </a:rPr>
              <a:t>files,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 smtClean="0">
                <a:solidFill>
                  <a:srgbClr val="FFC000"/>
                </a:solidFill>
              </a:rPr>
              <a:t>multiple </a:t>
            </a:r>
            <a:r>
              <a:rPr lang="en-GB" altLang="en-US" sz="2400" dirty="0">
                <a:solidFill>
                  <a:srgbClr val="FFC000"/>
                </a:solidFill>
              </a:rPr>
              <a:t>files or folder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3004920" y="65088"/>
            <a:ext cx="31341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600" dirty="0" smtClean="0">
                <a:solidFill>
                  <a:schemeClr val="bg1"/>
                </a:solidFill>
              </a:rPr>
              <a:t>Drag and drop</a:t>
            </a:r>
            <a:endParaRPr lang="en-GB" alt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59600" y="4966791"/>
            <a:ext cx="1974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C000"/>
                </a:solidFill>
              </a:rPr>
              <a:t>Try it with the Zebrafish folder</a:t>
            </a:r>
            <a:endParaRPr lang="en-GB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262188" y="1155700"/>
            <a:ext cx="6881812" cy="5580063"/>
          </a:xfrm>
        </p:spPr>
        <p:txBody>
          <a:bodyPr/>
          <a:lstStyle/>
          <a:p>
            <a:pPr algn="l" eaLnBrk="1" hangingPunct="1">
              <a:lnSpc>
                <a:spcPct val="80000"/>
              </a:lnSpc>
              <a:buFontTx/>
              <a:buChar char="•"/>
            </a:pPr>
            <a:r>
              <a:rPr lang="en-US" altLang="en-US" sz="2800" dirty="0" smtClean="0">
                <a:solidFill>
                  <a:srgbClr val="FFC000"/>
                </a:solidFill>
              </a:rPr>
              <a:t>File&gt;Save (as Tiff the active window)</a:t>
            </a:r>
          </a:p>
          <a:p>
            <a:pPr lvl="3" algn="l" eaLnBrk="1" hangingPunct="1">
              <a:lnSpc>
                <a:spcPct val="80000"/>
              </a:lnSpc>
            </a:pPr>
            <a:r>
              <a:rPr lang="en-US" altLang="en-US" sz="2400" b="1" dirty="0" smtClean="0">
                <a:solidFill>
                  <a:srgbClr val="FF0000"/>
                </a:solidFill>
              </a:rPr>
              <a:t>Caution </a:t>
            </a:r>
            <a:r>
              <a:rPr lang="en-US" altLang="en-US" sz="1800" b="1" dirty="0" smtClean="0">
                <a:solidFill>
                  <a:srgbClr val="FF0000"/>
                </a:solidFill>
              </a:rPr>
              <a:t>: </a:t>
            </a:r>
            <a:r>
              <a:rPr lang="en-US" altLang="en-US" b="1" dirty="0" smtClean="0">
                <a:solidFill>
                  <a:srgbClr val="FF0000"/>
                </a:solidFill>
              </a:rPr>
              <a:t>If the original file is already a Tiff file, it will be replaced by the new file !</a:t>
            </a:r>
          </a:p>
          <a:p>
            <a:pPr lvl="3" algn="l" eaLnBrk="1" hangingPunct="1">
              <a:lnSpc>
                <a:spcPct val="80000"/>
              </a:lnSpc>
            </a:pPr>
            <a:endParaRPr lang="en-US" altLang="en-US" dirty="0" smtClean="0">
              <a:solidFill>
                <a:schemeClr val="bg1"/>
              </a:solidFill>
            </a:endParaRPr>
          </a:p>
          <a:p>
            <a:pPr lvl="3" algn="l" eaLnBrk="1" hangingPunct="1">
              <a:lnSpc>
                <a:spcPct val="80000"/>
              </a:lnSpc>
            </a:pPr>
            <a:endParaRPr lang="en-US" altLang="en-US" sz="1800" dirty="0" smtClean="0">
              <a:solidFill>
                <a:schemeClr val="bg1"/>
              </a:solidFill>
            </a:endParaRPr>
          </a:p>
          <a:p>
            <a:pPr lvl="3" algn="l" eaLnBrk="1" hangingPunct="1">
              <a:lnSpc>
                <a:spcPct val="80000"/>
              </a:lnSpc>
            </a:pPr>
            <a:endParaRPr lang="en-US" altLang="en-US" sz="1800" dirty="0" smtClean="0">
              <a:solidFill>
                <a:schemeClr val="bg1"/>
              </a:solidFill>
            </a:endParaRPr>
          </a:p>
          <a:p>
            <a:pPr lvl="3" algn="l" eaLnBrk="1" hangingPunct="1">
              <a:lnSpc>
                <a:spcPct val="80000"/>
              </a:lnSpc>
            </a:pPr>
            <a:endParaRPr lang="en-US" altLang="en-US" sz="1800" dirty="0" smtClean="0">
              <a:solidFill>
                <a:schemeClr val="bg1"/>
              </a:solidFill>
            </a:endParaRPr>
          </a:p>
          <a:p>
            <a:pPr lvl="3" algn="l" eaLnBrk="1" hangingPunct="1">
              <a:lnSpc>
                <a:spcPct val="80000"/>
              </a:lnSpc>
            </a:pPr>
            <a:endParaRPr lang="en-US" altLang="en-US" sz="1800" dirty="0" smtClean="0">
              <a:solidFill>
                <a:schemeClr val="bg1"/>
              </a:solidFill>
            </a:endParaRPr>
          </a:p>
          <a:p>
            <a:pPr lvl="3" algn="l" eaLnBrk="1" hangingPunct="1">
              <a:lnSpc>
                <a:spcPct val="80000"/>
              </a:lnSpc>
            </a:pPr>
            <a:endParaRPr lang="en-US" altLang="en-US" sz="1800" dirty="0" smtClean="0">
              <a:solidFill>
                <a:schemeClr val="bg1"/>
              </a:solidFill>
            </a:endParaRPr>
          </a:p>
          <a:p>
            <a:pPr lvl="3" algn="l" eaLnBrk="1" hangingPunct="1">
              <a:lnSpc>
                <a:spcPct val="80000"/>
              </a:lnSpc>
            </a:pPr>
            <a:endParaRPr lang="en-US" altLang="en-US" sz="1800" dirty="0" smtClean="0">
              <a:solidFill>
                <a:schemeClr val="bg1"/>
              </a:solidFill>
            </a:endParaRPr>
          </a:p>
          <a:p>
            <a:pPr algn="l" eaLnBrk="1" hangingPunct="1">
              <a:lnSpc>
                <a:spcPct val="80000"/>
              </a:lnSpc>
              <a:buFontTx/>
              <a:buChar char="•"/>
            </a:pPr>
            <a:r>
              <a:rPr lang="en-US" altLang="en-US" sz="2800" dirty="0" smtClean="0">
                <a:solidFill>
                  <a:srgbClr val="FFC000"/>
                </a:solidFill>
              </a:rPr>
              <a:t>File&gt;Save as…</a:t>
            </a:r>
          </a:p>
          <a:p>
            <a:pPr lvl="3" algn="l" eaLnBrk="1" hangingPunct="1">
              <a:lnSpc>
                <a:spcPct val="80000"/>
              </a:lnSpc>
              <a:buFontTx/>
              <a:buChar char="–"/>
            </a:pPr>
            <a:r>
              <a:rPr lang="en-US" altLang="en-US" sz="1800" dirty="0" smtClean="0">
                <a:solidFill>
                  <a:srgbClr val="FFC000"/>
                </a:solidFill>
              </a:rPr>
              <a:t>Tiff (8-bit, 16-bit, 32-bit float and 24-bit RGB)</a:t>
            </a:r>
          </a:p>
          <a:p>
            <a:pPr lvl="3" algn="l" eaLnBrk="1" hangingPunct="1">
              <a:lnSpc>
                <a:spcPct val="80000"/>
              </a:lnSpc>
              <a:buFontTx/>
              <a:buChar char="–"/>
            </a:pPr>
            <a:r>
              <a:rPr lang="en-US" altLang="en-US" sz="1800" dirty="0" smtClean="0">
                <a:solidFill>
                  <a:srgbClr val="FFC000"/>
                </a:solidFill>
              </a:rPr>
              <a:t>ZIP : as tiff in a compressed ZIP archive</a:t>
            </a:r>
          </a:p>
          <a:p>
            <a:pPr lvl="3" algn="l" eaLnBrk="1" hangingPunct="1">
              <a:lnSpc>
                <a:spcPct val="80000"/>
              </a:lnSpc>
              <a:buFontTx/>
              <a:buChar char="–"/>
            </a:pPr>
            <a:r>
              <a:rPr lang="en-US" altLang="en-US" sz="1800" dirty="0" smtClean="0">
                <a:solidFill>
                  <a:srgbClr val="FFC000"/>
                </a:solidFill>
              </a:rPr>
              <a:t>Image sequence : every slice of a stack (Z or time) save as individual tiff file.</a:t>
            </a:r>
          </a:p>
          <a:p>
            <a:pPr lvl="3" algn="l" eaLnBrk="1" hangingPunct="1">
              <a:lnSpc>
                <a:spcPct val="80000"/>
              </a:lnSpc>
              <a:buFontTx/>
              <a:buChar char="–"/>
            </a:pPr>
            <a:r>
              <a:rPr lang="en-US" altLang="en-US" sz="1800" dirty="0" smtClean="0">
                <a:solidFill>
                  <a:srgbClr val="FFC000"/>
                </a:solidFill>
              </a:rPr>
              <a:t>Others formats</a:t>
            </a:r>
          </a:p>
          <a:p>
            <a:pPr lvl="3" algn="l" eaLnBrk="1" hangingPunct="1">
              <a:lnSpc>
                <a:spcPct val="80000"/>
              </a:lnSpc>
              <a:buFontTx/>
              <a:buChar char="–"/>
            </a:pPr>
            <a:endParaRPr lang="en-US" altLang="en-US" sz="1800" dirty="0" smtClean="0">
              <a:solidFill>
                <a:srgbClr val="FFC000"/>
              </a:solidFill>
            </a:endParaRPr>
          </a:p>
          <a:p>
            <a:pPr lvl="3" algn="l" eaLnBrk="1" hangingPunct="1">
              <a:lnSpc>
                <a:spcPct val="80000"/>
              </a:lnSpc>
              <a:buFontTx/>
              <a:buChar char="–"/>
            </a:pPr>
            <a:r>
              <a:rPr lang="en-US" altLang="en-US" sz="1800" dirty="0" smtClean="0">
                <a:solidFill>
                  <a:srgbClr val="FFC000"/>
                </a:solidFill>
              </a:rPr>
              <a:t>DO NOT USE JPEG LOSSY COMPRESSION</a:t>
            </a:r>
          </a:p>
          <a:p>
            <a:pPr lvl="3" algn="l" eaLnBrk="1" hangingPunct="1">
              <a:lnSpc>
                <a:spcPct val="80000"/>
              </a:lnSpc>
            </a:pPr>
            <a:endParaRPr lang="en-US" alt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20484" name="Picture 4" descr="warning replace file save ti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2368550"/>
            <a:ext cx="3333750" cy="14859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485" name="Group 11"/>
          <p:cNvGrpSpPr>
            <a:grpSpLocks/>
          </p:cNvGrpSpPr>
          <p:nvPr/>
        </p:nvGrpSpPr>
        <p:grpSpPr bwMode="auto">
          <a:xfrm>
            <a:off x="42863" y="301625"/>
            <a:ext cx="1143000" cy="2136775"/>
            <a:chOff x="159" y="190"/>
            <a:chExt cx="720" cy="1346"/>
          </a:xfrm>
        </p:grpSpPr>
        <p:pic>
          <p:nvPicPr>
            <p:cNvPr id="2049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74" t="8694" r="60330" b="53917"/>
            <a:stretch>
              <a:fillRect/>
            </a:stretch>
          </p:blipFill>
          <p:spPr bwMode="auto">
            <a:xfrm>
              <a:off x="165" y="190"/>
              <a:ext cx="714" cy="1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492" name="Oval 6"/>
            <p:cNvSpPr>
              <a:spLocks noChangeArrowheads="1"/>
            </p:cNvSpPr>
            <p:nvPr/>
          </p:nvSpPr>
          <p:spPr bwMode="auto">
            <a:xfrm>
              <a:off x="159" y="976"/>
              <a:ext cx="341" cy="11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</p:grpSp>
      <p:grpSp>
        <p:nvGrpSpPr>
          <p:cNvPr id="20486" name="Group 10"/>
          <p:cNvGrpSpPr>
            <a:grpSpLocks/>
          </p:cNvGrpSpPr>
          <p:nvPr/>
        </p:nvGrpSpPr>
        <p:grpSpPr bwMode="auto">
          <a:xfrm>
            <a:off x="42863" y="2898775"/>
            <a:ext cx="1874837" cy="3829050"/>
            <a:chOff x="130" y="1826"/>
            <a:chExt cx="1181" cy="2412"/>
          </a:xfrm>
        </p:grpSpPr>
        <p:pic>
          <p:nvPicPr>
            <p:cNvPr id="20489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66" t="9889" r="47221" b="23111"/>
            <a:stretch>
              <a:fillRect/>
            </a:stretch>
          </p:blipFill>
          <p:spPr bwMode="auto">
            <a:xfrm>
              <a:off x="141" y="1826"/>
              <a:ext cx="1170" cy="2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490" name="Oval 8"/>
            <p:cNvSpPr>
              <a:spLocks noChangeArrowheads="1"/>
            </p:cNvSpPr>
            <p:nvPr/>
          </p:nvSpPr>
          <p:spPr bwMode="auto">
            <a:xfrm>
              <a:off x="130" y="2663"/>
              <a:ext cx="341" cy="11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</p:grpSp>
      <p:sp>
        <p:nvSpPr>
          <p:cNvPr id="20487" name="Line 9"/>
          <p:cNvSpPr>
            <a:spLocks noChangeShapeType="1"/>
          </p:cNvSpPr>
          <p:nvPr/>
        </p:nvSpPr>
        <p:spPr bwMode="auto">
          <a:xfrm flipV="1">
            <a:off x="1101725" y="1347788"/>
            <a:ext cx="1092200" cy="27305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488" name="Line 12"/>
          <p:cNvSpPr>
            <a:spLocks noChangeShapeType="1"/>
          </p:cNvSpPr>
          <p:nvPr/>
        </p:nvSpPr>
        <p:spPr bwMode="auto">
          <a:xfrm>
            <a:off x="1384300" y="4337050"/>
            <a:ext cx="809625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261402" y="65088"/>
            <a:ext cx="26212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600" dirty="0" smtClean="0">
                <a:solidFill>
                  <a:schemeClr val="bg1"/>
                </a:solidFill>
              </a:rPr>
              <a:t>Saving data</a:t>
            </a:r>
            <a:endParaRPr lang="en-GB" altLang="en-US" sz="3600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1064577" y="4748530"/>
            <a:ext cx="282575" cy="1295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064577" y="5104130"/>
            <a:ext cx="282575" cy="1295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9" y="701040"/>
            <a:ext cx="2525035" cy="586232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707323" y="66675"/>
            <a:ext cx="3856037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kern="0" dirty="0" smtClean="0">
                <a:solidFill>
                  <a:schemeClr val="bg1"/>
                </a:solidFill>
              </a:rPr>
              <a:t>File Menu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51200" y="1320800"/>
            <a:ext cx="2337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FFFF00"/>
                </a:solidFill>
              </a:rPr>
              <a:t>All self explanatory</a:t>
            </a:r>
          </a:p>
        </p:txBody>
      </p:sp>
      <p:sp>
        <p:nvSpPr>
          <p:cNvPr id="2" name="Rectangle 1"/>
          <p:cNvSpPr/>
          <p:nvPr/>
        </p:nvSpPr>
        <p:spPr>
          <a:xfrm>
            <a:off x="3251200" y="207767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>
                <a:solidFill>
                  <a:srgbClr val="FFFF00"/>
                </a:solidFill>
              </a:rPr>
              <a:t>but wait a minute…</a:t>
            </a:r>
          </a:p>
          <a:p>
            <a:endParaRPr lang="en-GB" sz="2000" dirty="0">
              <a:solidFill>
                <a:srgbClr val="FFFF00"/>
              </a:solidFill>
            </a:endParaRPr>
          </a:p>
          <a:p>
            <a:r>
              <a:rPr lang="en-GB" sz="2000" dirty="0">
                <a:solidFill>
                  <a:srgbClr val="FFFF00"/>
                </a:solidFill>
              </a:rPr>
              <a:t>Revert (re-opens last saved version</a:t>
            </a:r>
            <a:r>
              <a:rPr lang="en-GB" sz="2000" dirty="0" smtClean="0">
                <a:solidFill>
                  <a:srgbClr val="FFFF00"/>
                </a:solidFill>
              </a:rPr>
              <a:t>)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51200" y="344168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>
                <a:solidFill>
                  <a:srgbClr val="FFFF00"/>
                </a:solidFill>
              </a:rPr>
              <a:t>Fix Funny Filenames</a:t>
            </a:r>
            <a:r>
              <a:rPr lang="en-GB" sz="2000" dirty="0" smtClean="0">
                <a:solidFill>
                  <a:srgbClr val="FFFF00"/>
                </a:solidFill>
              </a:rPr>
              <a:t>!?!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51200" y="4190136"/>
            <a:ext cx="5689600" cy="18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FFFF00"/>
                </a:solidFill>
              </a:rPr>
              <a:t>Make Screencast: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FFFF00"/>
                </a:solidFill>
              </a:rPr>
              <a:t>records a movie of the screen as an .</a:t>
            </a:r>
            <a:r>
              <a:rPr lang="en-GB" sz="2000" dirty="0" err="1">
                <a:solidFill>
                  <a:srgbClr val="FFFF00"/>
                </a:solidFill>
              </a:rPr>
              <a:t>ogv</a:t>
            </a:r>
            <a:r>
              <a:rPr lang="en-GB" sz="2000" dirty="0">
                <a:solidFill>
                  <a:srgbClr val="FFFF00"/>
                </a:solidFill>
              </a:rPr>
              <a:t> file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FFFF00"/>
                </a:solidFill>
              </a:rPr>
              <a:t>You can change it to an .mp4 file in ‘Handbrake’,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FFFF00"/>
                </a:solidFill>
              </a:rPr>
              <a:t>where you can also crop and clip the </a:t>
            </a:r>
            <a:r>
              <a:rPr lang="en-GB" sz="2000" dirty="0" smtClean="0">
                <a:solidFill>
                  <a:srgbClr val="FFFF00"/>
                </a:solidFill>
              </a:rPr>
              <a:t>movie.</a:t>
            </a:r>
            <a:endParaRPr lang="en-GB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80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9" t="11519" r="61388" b="56638"/>
          <a:stretch>
            <a:fillRect/>
          </a:stretch>
        </p:blipFill>
        <p:spPr bwMode="auto">
          <a:xfrm>
            <a:off x="38100" y="447675"/>
            <a:ext cx="2584450" cy="602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707323" y="66675"/>
            <a:ext cx="3856037" cy="657225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Edit Menu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subTitle" idx="4294967295"/>
          </p:nvPr>
        </p:nvSpPr>
        <p:spPr>
          <a:xfrm>
            <a:off x="2566988" y="876300"/>
            <a:ext cx="6577012" cy="6245225"/>
          </a:xfrm>
          <a:noFill/>
        </p:spPr>
        <p:txBody>
          <a:bodyPr/>
          <a:lstStyle/>
          <a:p>
            <a:pPr algn="l" eaLnBrk="1" hangingPunct="1">
              <a:buFontTx/>
              <a:buChar char="•"/>
            </a:pPr>
            <a:r>
              <a:rPr lang="en-US" altLang="en-US" sz="1600" dirty="0" smtClean="0">
                <a:solidFill>
                  <a:srgbClr val="FFFF00"/>
                </a:solidFill>
              </a:rPr>
              <a:t>Not always available</a:t>
            </a:r>
          </a:p>
          <a:p>
            <a:pPr algn="l" eaLnBrk="1" hangingPunct="1">
              <a:buFontTx/>
              <a:buChar char="•"/>
            </a:pPr>
            <a:endParaRPr lang="en-US" altLang="en-US" sz="1600" dirty="0">
              <a:solidFill>
                <a:srgbClr val="FFFF00"/>
              </a:solidFill>
            </a:endParaRPr>
          </a:p>
          <a:p>
            <a:pPr marL="0" indent="0" algn="l" eaLnBrk="1" hangingPunct="1">
              <a:buNone/>
            </a:pPr>
            <a:endParaRPr lang="en-US" altLang="en-US" sz="1600" dirty="0">
              <a:solidFill>
                <a:srgbClr val="FFFF00"/>
              </a:solidFill>
            </a:endParaRPr>
          </a:p>
          <a:p>
            <a:pPr algn="l" eaLnBrk="1" hangingPunct="1">
              <a:buFontTx/>
              <a:buChar char="•"/>
            </a:pPr>
            <a:r>
              <a:rPr lang="en-US" altLang="en-US" sz="1600" dirty="0" smtClean="0">
                <a:solidFill>
                  <a:srgbClr val="FFFF00"/>
                </a:solidFill>
              </a:rPr>
              <a:t>Copy to the internal clipboard</a:t>
            </a:r>
          </a:p>
          <a:p>
            <a:pPr algn="l" eaLnBrk="1" hangingPunct="1">
              <a:buFontTx/>
              <a:buChar char="•"/>
            </a:pPr>
            <a:r>
              <a:rPr lang="en-US" altLang="en-US" sz="1600" dirty="0" smtClean="0">
                <a:solidFill>
                  <a:srgbClr val="FFFF00"/>
                </a:solidFill>
              </a:rPr>
              <a:t>the content of the internal clipboard (Can check by File &gt; New &gt; System </a:t>
            </a:r>
            <a:r>
              <a:rPr lang="en-US" altLang="en-US" sz="1600" dirty="0" err="1" smtClean="0">
                <a:solidFill>
                  <a:srgbClr val="FFFF00"/>
                </a:solidFill>
              </a:rPr>
              <a:t>Cilpboard</a:t>
            </a:r>
            <a:r>
              <a:rPr lang="en-US" altLang="en-US" sz="1600" dirty="0" smtClean="0">
                <a:solidFill>
                  <a:srgbClr val="FFFF00"/>
                </a:solidFill>
              </a:rPr>
              <a:t> – Ctrl + Shift + V)</a:t>
            </a:r>
          </a:p>
          <a:p>
            <a:pPr algn="l" eaLnBrk="1" hangingPunct="1">
              <a:buFontTx/>
              <a:buChar char="•"/>
            </a:pPr>
            <a:endParaRPr lang="en-US" altLang="en-US" sz="1600" dirty="0" smtClean="0">
              <a:solidFill>
                <a:srgbClr val="FFFF00"/>
              </a:solidFill>
            </a:endParaRPr>
          </a:p>
          <a:p>
            <a:pPr algn="l" eaLnBrk="1" hangingPunct="1">
              <a:buFontTx/>
              <a:buChar char="•"/>
            </a:pPr>
            <a:endParaRPr lang="en-US" altLang="en-US" sz="1600" dirty="0" smtClean="0">
              <a:solidFill>
                <a:srgbClr val="FFFF00"/>
              </a:solidFill>
            </a:endParaRPr>
          </a:p>
          <a:p>
            <a:pPr marL="0" indent="0" algn="l" eaLnBrk="1" hangingPunct="1">
              <a:buNone/>
            </a:pPr>
            <a:endParaRPr lang="en-US" altLang="en-US" sz="1600" dirty="0" smtClean="0">
              <a:solidFill>
                <a:srgbClr val="FFFF00"/>
              </a:solidFill>
            </a:endParaRPr>
          </a:p>
          <a:p>
            <a:pPr algn="l" eaLnBrk="1" hangingPunct="1">
              <a:lnSpc>
                <a:spcPts val="2600"/>
              </a:lnSpc>
              <a:buFontTx/>
              <a:buChar char="•"/>
            </a:pPr>
            <a:r>
              <a:rPr lang="en-US" altLang="en-US" sz="1600" dirty="0" smtClean="0">
                <a:solidFill>
                  <a:srgbClr val="FFFF00"/>
                </a:solidFill>
              </a:rPr>
              <a:t>clear the selection and replace by background </a:t>
            </a:r>
            <a:r>
              <a:rPr lang="en-US" altLang="en-US" sz="1600" dirty="0" err="1" smtClean="0">
                <a:solidFill>
                  <a:srgbClr val="FFFF00"/>
                </a:solidFill>
              </a:rPr>
              <a:t>colour</a:t>
            </a:r>
            <a:endParaRPr lang="en-US" altLang="en-US" sz="1600" dirty="0" smtClean="0">
              <a:solidFill>
                <a:srgbClr val="FFFF00"/>
              </a:solidFill>
            </a:endParaRPr>
          </a:p>
          <a:p>
            <a:pPr algn="l" eaLnBrk="1" hangingPunct="1">
              <a:lnSpc>
                <a:spcPts val="2600"/>
              </a:lnSpc>
              <a:buFontTx/>
              <a:buChar char="•"/>
            </a:pPr>
            <a:r>
              <a:rPr lang="en-US" altLang="en-US" sz="1600" dirty="0" smtClean="0">
                <a:solidFill>
                  <a:srgbClr val="FFFF00"/>
                </a:solidFill>
              </a:rPr>
              <a:t>clear outside the selection and replace by background </a:t>
            </a:r>
            <a:r>
              <a:rPr lang="en-US" altLang="en-US" sz="1600" dirty="0" err="1" smtClean="0">
                <a:solidFill>
                  <a:srgbClr val="FFFF00"/>
                </a:solidFill>
              </a:rPr>
              <a:t>colour</a:t>
            </a:r>
            <a:endParaRPr lang="en-US" altLang="en-US" sz="1600" i="1" dirty="0">
              <a:solidFill>
                <a:srgbClr val="FFFF00"/>
              </a:solidFill>
            </a:endParaRPr>
          </a:p>
          <a:p>
            <a:pPr algn="l" eaLnBrk="1" hangingPunct="1">
              <a:lnSpc>
                <a:spcPts val="2600"/>
              </a:lnSpc>
              <a:buFontTx/>
              <a:buChar char="•"/>
            </a:pPr>
            <a:r>
              <a:rPr lang="en-US" altLang="en-US" sz="1600" dirty="0" smtClean="0">
                <a:solidFill>
                  <a:srgbClr val="FFFF00"/>
                </a:solidFill>
              </a:rPr>
              <a:t>fill the selection with foreground color</a:t>
            </a:r>
            <a:endParaRPr lang="en-US" altLang="en-US" sz="1600" i="1" dirty="0">
              <a:solidFill>
                <a:srgbClr val="FFFF00"/>
              </a:solidFill>
            </a:endParaRPr>
          </a:p>
          <a:p>
            <a:pPr algn="l" eaLnBrk="1" hangingPunct="1">
              <a:lnSpc>
                <a:spcPts val="2600"/>
              </a:lnSpc>
              <a:buFontTx/>
              <a:buChar char="•"/>
            </a:pPr>
            <a:r>
              <a:rPr lang="en-US" altLang="en-US" sz="1600" dirty="0" smtClean="0">
                <a:solidFill>
                  <a:srgbClr val="FFFF00"/>
                </a:solidFill>
              </a:rPr>
              <a:t>outlines the selection </a:t>
            </a:r>
            <a:r>
              <a:rPr lang="en-US" altLang="en-US" sz="1600" dirty="0" smtClean="0">
                <a:solidFill>
                  <a:srgbClr val="FFC000"/>
                </a:solidFill>
              </a:rPr>
              <a:t>(I prefer ROI manager for drawing)</a:t>
            </a:r>
            <a:endParaRPr lang="en-US" altLang="en-US" sz="1600" i="1" dirty="0">
              <a:solidFill>
                <a:srgbClr val="FFC000"/>
              </a:solidFill>
            </a:endParaRPr>
          </a:p>
          <a:p>
            <a:pPr algn="l" eaLnBrk="1" hangingPunct="1">
              <a:lnSpc>
                <a:spcPts val="2600"/>
              </a:lnSpc>
              <a:buFontTx/>
              <a:buChar char="•"/>
            </a:pPr>
            <a:r>
              <a:rPr lang="en-US" altLang="en-US" sz="1600" dirty="0" smtClean="0">
                <a:solidFill>
                  <a:srgbClr val="FFFF00"/>
                </a:solidFill>
              </a:rPr>
              <a:t>creates a “negative image”</a:t>
            </a:r>
            <a:endParaRPr lang="en-US" altLang="en-US" sz="1600" i="1" dirty="0" smtClean="0">
              <a:solidFill>
                <a:srgbClr val="FFFF00"/>
              </a:solidFill>
            </a:endParaRPr>
          </a:p>
          <a:p>
            <a:pPr algn="l" eaLnBrk="1" hangingPunct="1">
              <a:buFontTx/>
              <a:buChar char="•"/>
            </a:pPr>
            <a:endParaRPr lang="en-US" altLang="en-US" sz="1600" dirty="0" smtClean="0">
              <a:solidFill>
                <a:schemeClr val="bg1"/>
              </a:solidFill>
            </a:endParaRPr>
          </a:p>
          <a:p>
            <a:pPr algn="l" eaLnBrk="1" hangingPunct="1">
              <a:buFontTx/>
              <a:buChar char="•"/>
            </a:pPr>
            <a:endParaRPr lang="en-US" altLang="en-US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74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2458721" y="66675"/>
            <a:ext cx="410464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kern="0" dirty="0" smtClean="0">
                <a:solidFill>
                  <a:schemeClr val="bg1"/>
                </a:solidFill>
              </a:rPr>
              <a:t>Edit / Options 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09" y="723900"/>
            <a:ext cx="3803586" cy="57480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3595" y="1097280"/>
            <a:ext cx="492525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FFFF00"/>
                </a:solidFill>
              </a:rPr>
              <a:t>Saving options (jpeg quality, results output)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FFFF00"/>
                </a:solidFill>
              </a:rPr>
              <a:t>Change corner sizes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FFFF00"/>
                </a:solidFill>
              </a:rPr>
              <a:t>Very useful…</a:t>
            </a:r>
            <a:endParaRPr lang="en-GB" sz="18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FFFF00"/>
                </a:solidFill>
              </a:rPr>
              <a:t>Details later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FFFF00"/>
                </a:solidFill>
              </a:rPr>
              <a:t>Change foreground &amp; background colours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err="1" smtClean="0">
                <a:solidFill>
                  <a:srgbClr val="FFFF00"/>
                </a:solidFill>
              </a:rPr>
              <a:t>Startup</a:t>
            </a:r>
            <a:r>
              <a:rPr lang="en-GB" sz="1800" dirty="0" smtClean="0">
                <a:solidFill>
                  <a:srgbClr val="FFFF00"/>
                </a:solidFill>
              </a:rPr>
              <a:t> macros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FFFF00"/>
                </a:solidFill>
              </a:rPr>
              <a:t>Use CTRL key</a:t>
            </a:r>
          </a:p>
          <a:p>
            <a:r>
              <a:rPr lang="en-GB" sz="1800" dirty="0" smtClean="0">
                <a:solidFill>
                  <a:srgbClr val="FFFF00"/>
                </a:solidFill>
              </a:rPr>
              <a:t>      for shortcuts</a:t>
            </a:r>
            <a:endParaRPr lang="en-GB" sz="1800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847" y="3530402"/>
            <a:ext cx="2711255" cy="309372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>
            <a:off x="8896342" y="2550160"/>
            <a:ext cx="0" cy="85832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6045200" y="2407920"/>
            <a:ext cx="2851142" cy="14224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4158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11655</TotalTime>
  <Words>1416</Words>
  <Application>Microsoft Office PowerPoint</Application>
  <PresentationFormat>On-screen Show (4:3)</PresentationFormat>
  <Paragraphs>344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ＭＳ Ｐゴシック</vt:lpstr>
      <vt:lpstr>Arial</vt:lpstr>
      <vt:lpstr>Calibri</vt:lpstr>
      <vt:lpstr>Symbol</vt:lpstr>
      <vt:lpstr>Times New Roman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Edit Menu</vt:lpstr>
      <vt:lpstr>PowerPoint Presentation</vt:lpstr>
      <vt:lpstr>PowerPoint Presentation</vt:lpstr>
      <vt:lpstr>Image Menu</vt:lpstr>
      <vt:lpstr>Selections</vt:lpstr>
      <vt:lpstr>Selection tools</vt:lpstr>
      <vt:lpstr>More Selection tools</vt:lpstr>
      <vt:lpstr>PowerPoint Presentation</vt:lpstr>
      <vt:lpstr>Composite selection  http://rsbweb.nih.gov/ij/docs/guide/146-10.html#sub:Composite-selections</vt:lpstr>
      <vt:lpstr>Magic wand http://rsbweb.nih.gov/ij/docs/guide/146-19.html#toc-Subsection-19.7</vt:lpstr>
      <vt:lpstr>Overlay  http://rsbweb.nih.gov/ij/docs/guide/146-11.html#sub:Overlay-Intro </vt:lpstr>
      <vt:lpstr>PowerPoint Presentation</vt:lpstr>
      <vt:lpstr>PowerPoint Presentation</vt:lpstr>
      <vt:lpstr>Process. Lots of functions, i.e…</vt:lpstr>
      <vt:lpstr>PowerPoint Presentation</vt:lpstr>
      <vt:lpstr>Stacks</vt:lpstr>
      <vt:lpstr>PowerPoint Presentation</vt:lpstr>
      <vt:lpstr>Stack manipulation (1)</vt:lpstr>
      <vt:lpstr>Stack manipulation (2)</vt:lpstr>
      <vt:lpstr>Image&gt;Hyperstack</vt:lpstr>
      <vt:lpstr>PowerPoint Presentation</vt:lpstr>
      <vt:lpstr>Reduce stack dimensions</vt:lpstr>
      <vt:lpstr>3D stacks: Examples</vt:lpstr>
      <vt:lpstr>Image Properties (ctrl+shift+P)</vt:lpstr>
      <vt:lpstr>Scale 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</dc:title>
  <dc:creator>Patrizia Ferretti</dc:creator>
  <cp:lastModifiedBy>Dale Moulding</cp:lastModifiedBy>
  <cp:revision>744</cp:revision>
  <dcterms:created xsi:type="dcterms:W3CDTF">2009-07-09T14:41:00Z</dcterms:created>
  <dcterms:modified xsi:type="dcterms:W3CDTF">2019-05-07T13:49:00Z</dcterms:modified>
</cp:coreProperties>
</file>